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1" r:id="rId3"/>
    <p:sldId id="280" r:id="rId4"/>
    <p:sldId id="277" r:id="rId5"/>
    <p:sldId id="282" r:id="rId6"/>
    <p:sldId id="278" r:id="rId7"/>
    <p:sldId id="283" r:id="rId8"/>
    <p:sldId id="284" r:id="rId9"/>
    <p:sldId id="285" r:id="rId10"/>
    <p:sldId id="286" r:id="rId11"/>
    <p:sldId id="288" r:id="rId12"/>
    <p:sldId id="289" r:id="rId13"/>
    <p:sldId id="290" r:id="rId14"/>
    <p:sldId id="291" r:id="rId15"/>
    <p:sldId id="292" r:id="rId16"/>
    <p:sldId id="279" r:id="rId17"/>
    <p:sldId id="293" r:id="rId18"/>
    <p:sldId id="287" r:id="rId19"/>
  </p:sldIdLst>
  <p:sldSz cx="9906000" cy="6858000" type="A4"/>
  <p:notesSz cx="6797675" cy="9926638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6699FF"/>
    <a:srgbClr val="D9D9D9"/>
    <a:srgbClr val="C0DEBC"/>
    <a:srgbClr val="FFCC66"/>
    <a:srgbClr val="FFC000"/>
    <a:srgbClr val="FFFFFF"/>
    <a:srgbClr val="88F276"/>
    <a:srgbClr val="A8E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86" autoAdjust="0"/>
    <p:restoredTop sz="92184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4319"/>
        <p:guide pos="3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24" y="-90"/>
      </p:cViewPr>
      <p:guideLst>
        <p:guide orient="horz" pos="3127"/>
        <p:guide pos="214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4" tIns="46492" rIns="92984" bIns="46492" numCol="1" anchor="t" anchorCtr="0" compatLnSpc="1">
            <a:prstTxWarp prst="textNoShape">
              <a:avLst/>
            </a:prstTxWarp>
          </a:bodyPr>
          <a:lstStyle>
            <a:lvl1pPr defTabSz="929548"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8" y="1"/>
            <a:ext cx="294565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4" tIns="46492" rIns="92984" bIns="46492" numCol="1" anchor="t" anchorCtr="0" compatLnSpc="1">
            <a:prstTxWarp prst="textNoShape">
              <a:avLst/>
            </a:prstTxWarp>
          </a:bodyPr>
          <a:lstStyle>
            <a:lvl1pPr algn="r" defTabSz="929548"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160"/>
            <a:ext cx="294565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4" tIns="46492" rIns="92984" bIns="46492" numCol="1" anchor="b" anchorCtr="0" compatLnSpc="1">
            <a:prstTxWarp prst="textNoShape">
              <a:avLst/>
            </a:prstTxWarp>
          </a:bodyPr>
          <a:lstStyle>
            <a:lvl1pPr defTabSz="929548"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8" y="9375160"/>
            <a:ext cx="294565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4" tIns="46492" rIns="92984" bIns="46492" numCol="1" anchor="b" anchorCtr="0" compatLnSpc="1">
            <a:prstTxWarp prst="textNoShape">
              <a:avLst/>
            </a:prstTxWarp>
          </a:bodyPr>
          <a:lstStyle>
            <a:lvl1pPr algn="r" defTabSz="929548">
              <a:spcBef>
                <a:spcPct val="0"/>
              </a:spcBef>
              <a:defRPr sz="1300"/>
            </a:lvl1pPr>
          </a:lstStyle>
          <a:p>
            <a:fld id="{9DCE8613-C3D7-4117-A0DE-2818A0D8AD47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44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6768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70" rIns="93739" bIns="4687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7577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753" y="1"/>
            <a:ext cx="2915762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70" rIns="93739" bIns="4687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757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8975" y="769938"/>
            <a:ext cx="5418138" cy="375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636" y="4742409"/>
            <a:ext cx="4980241" cy="44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70" rIns="93739" bIns="468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578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5160"/>
            <a:ext cx="2967689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70" rIns="93739" bIns="4687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endParaRPr lang="de-DE"/>
          </a:p>
        </p:txBody>
      </p:sp>
      <p:sp>
        <p:nvSpPr>
          <p:cNvPr id="7578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753" y="9375160"/>
            <a:ext cx="2915762" cy="55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70" rIns="93739" bIns="4687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C0C26035-DFA8-4B43-B048-AAF7557B63DB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2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26035-DFA8-4B43-B048-AAF7557B63DB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26035-DFA8-4B43-B048-AAF7557B63DB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26035-DFA8-4B43-B048-AAF7557B63DB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26035-DFA8-4B43-B048-AAF7557B63DB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26035-DFA8-4B43-B048-AAF7557B63DB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9"/>
          <p:cNvGrpSpPr/>
          <p:nvPr/>
        </p:nvGrpSpPr>
        <p:grpSpPr>
          <a:xfrm>
            <a:off x="0" y="-4763"/>
            <a:ext cx="9991725" cy="6873876"/>
            <a:chOff x="0" y="-4763"/>
            <a:chExt cx="9991725" cy="6873876"/>
          </a:xfrm>
        </p:grpSpPr>
        <p:pic>
          <p:nvPicPr>
            <p:cNvPr id="7" name="Picture 55" descr="G:\MarktManagement\Mars\CD_CI\Projekte\in arbeit\LayoutPPT\Fond\Balken.jpg"/>
            <p:cNvPicPr>
              <a:picLocks noChangeAspect="1" noChangeArrowheads="1"/>
            </p:cNvPicPr>
            <p:nvPr userDrawn="1"/>
          </p:nvPicPr>
          <p:blipFill>
            <a:blip r:embed="rId2" cstate="screen">
              <a:lum contrast="6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20275" y="-4763"/>
              <a:ext cx="171450" cy="6873876"/>
            </a:xfrm>
            <a:prstGeom prst="rect">
              <a:avLst/>
            </a:prstGeom>
            <a:noFill/>
          </p:spPr>
        </p:pic>
        <p:sp>
          <p:nvSpPr>
            <p:cNvPr id="8" name="Rectangle 37"/>
            <p:cNvSpPr>
              <a:spLocks noChangeArrowheads="1"/>
            </p:cNvSpPr>
            <p:nvPr userDrawn="1"/>
          </p:nvSpPr>
          <p:spPr bwMode="auto">
            <a:xfrm>
              <a:off x="0" y="0"/>
              <a:ext cx="9982200" cy="6858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en-GB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8950" y="1484730"/>
            <a:ext cx="8928100" cy="11520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88950" y="2780910"/>
            <a:ext cx="8928100" cy="187226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GB" dirty="0" smtClean="0"/>
          </a:p>
        </p:txBody>
      </p:sp>
      <p:pic>
        <p:nvPicPr>
          <p:cNvPr id="11" name="Picture 58" descr="G:\MarktManagement\Mars\CD_CI\Projekte\in arbeit\LayoutPPT\Fond\Last\e_gross.jpg"/>
          <p:cNvPicPr>
            <a:picLocks noChangeAspect="1" noChangeArrowheads="1"/>
          </p:cNvPicPr>
          <p:nvPr/>
        </p:nvPicPr>
        <p:blipFill>
          <a:blip r:embed="rId3" cstate="print">
            <a:lum contrast="6000"/>
          </a:blip>
          <a:srcRect/>
          <a:stretch>
            <a:fillRect/>
          </a:stretch>
        </p:blipFill>
        <p:spPr bwMode="auto">
          <a:xfrm>
            <a:off x="5395913" y="4719638"/>
            <a:ext cx="4597400" cy="154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itle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488950" y="2205039"/>
            <a:ext cx="8928100" cy="4103686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488950" y="1123950"/>
            <a:ext cx="8928100" cy="936625"/>
          </a:xfrm>
        </p:spPr>
        <p:txBody>
          <a:bodyPr/>
          <a:lstStyle>
            <a:lvl1pPr marL="0" indent="0">
              <a:buNone/>
              <a:defRPr/>
            </a:lvl1pPr>
            <a:lvl2pPr marL="216000" indent="-216000"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99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multip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488950" y="2205039"/>
            <a:ext cx="8928100" cy="2808286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1488" y="5157788"/>
            <a:ext cx="1385887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5"/>
          </p:nvPr>
        </p:nvSpPr>
        <p:spPr>
          <a:xfrm>
            <a:off x="2000250" y="5157788"/>
            <a:ext cx="1368425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6"/>
          </p:nvPr>
        </p:nvSpPr>
        <p:spPr>
          <a:xfrm>
            <a:off x="3513138" y="5157788"/>
            <a:ext cx="1368425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5024438" y="5157788"/>
            <a:ext cx="1368425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7" name="Bildplatzhalter 16"/>
          <p:cNvSpPr>
            <a:spLocks noGrp="1"/>
          </p:cNvSpPr>
          <p:nvPr>
            <p:ph type="pic" sz="quarter" idx="18"/>
          </p:nvPr>
        </p:nvSpPr>
        <p:spPr>
          <a:xfrm>
            <a:off x="6537325" y="5157788"/>
            <a:ext cx="1368425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8048625" y="5157788"/>
            <a:ext cx="1368425" cy="1150937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0"/>
          </p:nvPr>
        </p:nvSpPr>
        <p:spPr>
          <a:xfrm>
            <a:off x="488950" y="1123950"/>
            <a:ext cx="8928100" cy="936625"/>
          </a:xfrm>
        </p:spPr>
        <p:txBody>
          <a:bodyPr/>
          <a:lstStyle>
            <a:lvl1pPr marL="0" indent="0">
              <a:buNone/>
              <a:defRPr/>
            </a:lvl1pPr>
            <a:lvl2pPr marL="216000"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169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icture left /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488950" y="1123950"/>
            <a:ext cx="2879725" cy="2520949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0" name="Bildplatzhalter 7"/>
          <p:cNvSpPr>
            <a:spLocks noGrp="1"/>
          </p:cNvSpPr>
          <p:nvPr>
            <p:ph type="pic" sz="quarter" idx="15"/>
          </p:nvPr>
        </p:nvSpPr>
        <p:spPr>
          <a:xfrm>
            <a:off x="488950" y="3789363"/>
            <a:ext cx="2879725" cy="2520949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6"/>
          </p:nvPr>
        </p:nvSpPr>
        <p:spPr>
          <a:xfrm>
            <a:off x="3513138" y="1123950"/>
            <a:ext cx="5903912" cy="2520950"/>
          </a:xfrm>
        </p:spPr>
        <p:txBody>
          <a:bodyPr/>
          <a:lstStyle>
            <a:lvl1pPr marL="0" indent="0">
              <a:buNone/>
              <a:defRPr/>
            </a:lvl1pPr>
            <a:lvl2pPr marL="216000"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7"/>
          </p:nvPr>
        </p:nvSpPr>
        <p:spPr>
          <a:xfrm>
            <a:off x="3513138" y="3789363"/>
            <a:ext cx="5903912" cy="2519362"/>
          </a:xfrm>
        </p:spPr>
        <p:txBody>
          <a:bodyPr/>
          <a:lstStyle>
            <a:lvl1pPr marL="0" indent="0">
              <a:buNone/>
              <a:defRPr/>
            </a:lvl1pPr>
            <a:lvl2pPr marL="216000"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270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13"/>
          </p:nvPr>
        </p:nvSpPr>
        <p:spPr>
          <a:xfrm>
            <a:off x="488950" y="1123950"/>
            <a:ext cx="8928100" cy="25209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4"/>
          </p:nvPr>
        </p:nvSpPr>
        <p:spPr>
          <a:xfrm>
            <a:off x="488950" y="3789363"/>
            <a:ext cx="8928100" cy="251936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10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88950" y="1123950"/>
            <a:ext cx="2879725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3513138" y="1123950"/>
            <a:ext cx="2879725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5"/>
          </p:nvPr>
        </p:nvSpPr>
        <p:spPr>
          <a:xfrm>
            <a:off x="6537325" y="1123950"/>
            <a:ext cx="2879725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045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488570" y="1124680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128" name="Rechteck 127"/>
          <p:cNvSpPr/>
          <p:nvPr/>
        </p:nvSpPr>
        <p:spPr>
          <a:xfrm>
            <a:off x="3512990" y="1126859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129" name="Rechteck 128"/>
          <p:cNvSpPr/>
          <p:nvPr/>
        </p:nvSpPr>
        <p:spPr>
          <a:xfrm>
            <a:off x="2000780" y="1126859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130" name="Rechteck 129"/>
          <p:cNvSpPr/>
          <p:nvPr/>
        </p:nvSpPr>
        <p:spPr>
          <a:xfrm>
            <a:off x="5025010" y="1126859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131" name="Rechteck 130"/>
          <p:cNvSpPr/>
          <p:nvPr/>
        </p:nvSpPr>
        <p:spPr>
          <a:xfrm>
            <a:off x="6537220" y="1126859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132" name="Rechteck 131"/>
          <p:cNvSpPr/>
          <p:nvPr/>
        </p:nvSpPr>
        <p:spPr>
          <a:xfrm>
            <a:off x="8049430" y="1126859"/>
            <a:ext cx="1368000" cy="518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  <a:p>
            <a:pPr algn="ctr"/>
            <a:endParaRPr lang="en-GB" sz="1200" dirty="0" smtClean="0">
              <a:solidFill>
                <a:schemeClr val="tx2"/>
              </a:solidFill>
            </a:endParaRPr>
          </a:p>
        </p:txBody>
      </p:sp>
      <p:grpSp>
        <p:nvGrpSpPr>
          <p:cNvPr id="2" name="Gruppieren 132"/>
          <p:cNvGrpSpPr/>
          <p:nvPr/>
        </p:nvGrpSpPr>
        <p:grpSpPr>
          <a:xfrm>
            <a:off x="416370" y="3646175"/>
            <a:ext cx="9074442" cy="142875"/>
            <a:chOff x="324000" y="3934215"/>
            <a:chExt cx="9074442" cy="142875"/>
          </a:xfrm>
        </p:grpSpPr>
        <p:sp>
          <p:nvSpPr>
            <p:cNvPr id="134" name="Rechteck 133"/>
            <p:cNvSpPr/>
            <p:nvPr/>
          </p:nvSpPr>
          <p:spPr>
            <a:xfrm>
              <a:off x="610039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5" name="Rechteck 134"/>
            <p:cNvSpPr/>
            <p:nvPr/>
          </p:nvSpPr>
          <p:spPr>
            <a:xfrm>
              <a:off x="754502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6" name="Rechteck 135"/>
            <p:cNvSpPr/>
            <p:nvPr/>
          </p:nvSpPr>
          <p:spPr>
            <a:xfrm>
              <a:off x="898265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7" name="Rechteck 136"/>
            <p:cNvSpPr/>
            <p:nvPr/>
          </p:nvSpPr>
          <p:spPr>
            <a:xfrm>
              <a:off x="1044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8" name="Rechteck 137"/>
            <p:cNvSpPr/>
            <p:nvPr/>
          </p:nvSpPr>
          <p:spPr>
            <a:xfrm>
              <a:off x="118719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9" name="Rechteck 138"/>
            <p:cNvSpPr/>
            <p:nvPr/>
          </p:nvSpPr>
          <p:spPr>
            <a:xfrm>
              <a:off x="1331653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0" name="Rechteck 139"/>
            <p:cNvSpPr/>
            <p:nvPr/>
          </p:nvSpPr>
          <p:spPr>
            <a:xfrm>
              <a:off x="1476116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1" name="Rechteck 140"/>
            <p:cNvSpPr/>
            <p:nvPr/>
          </p:nvSpPr>
          <p:spPr>
            <a:xfrm>
              <a:off x="1620579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2" name="Rechteck 141"/>
            <p:cNvSpPr/>
            <p:nvPr/>
          </p:nvSpPr>
          <p:spPr>
            <a:xfrm>
              <a:off x="1765042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Rechteck 142"/>
            <p:cNvSpPr/>
            <p:nvPr/>
          </p:nvSpPr>
          <p:spPr>
            <a:xfrm>
              <a:off x="1909505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4" name="Rechteck 143"/>
            <p:cNvSpPr/>
            <p:nvPr/>
          </p:nvSpPr>
          <p:spPr>
            <a:xfrm>
              <a:off x="2052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2196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6" name="Rechteck 145"/>
            <p:cNvSpPr/>
            <p:nvPr/>
          </p:nvSpPr>
          <p:spPr>
            <a:xfrm>
              <a:off x="2338445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7" name="Rechteck 146"/>
            <p:cNvSpPr/>
            <p:nvPr/>
          </p:nvSpPr>
          <p:spPr>
            <a:xfrm>
              <a:off x="2482908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8" name="Rechteck 147"/>
            <p:cNvSpPr/>
            <p:nvPr/>
          </p:nvSpPr>
          <p:spPr>
            <a:xfrm>
              <a:off x="2626481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9" name="Rechteck 148"/>
            <p:cNvSpPr/>
            <p:nvPr/>
          </p:nvSpPr>
          <p:spPr>
            <a:xfrm>
              <a:off x="2770944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0" name="Rechteck 149"/>
            <p:cNvSpPr/>
            <p:nvPr/>
          </p:nvSpPr>
          <p:spPr>
            <a:xfrm>
              <a:off x="2915407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1" name="Rechteck 150"/>
            <p:cNvSpPr/>
            <p:nvPr/>
          </p:nvSpPr>
          <p:spPr>
            <a:xfrm>
              <a:off x="305987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Rechteck 151"/>
            <p:cNvSpPr/>
            <p:nvPr/>
          </p:nvSpPr>
          <p:spPr>
            <a:xfrm>
              <a:off x="3202426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3" name="Rechteck 152"/>
            <p:cNvSpPr/>
            <p:nvPr/>
          </p:nvSpPr>
          <p:spPr>
            <a:xfrm>
              <a:off x="468963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4" name="Rechteck 153"/>
            <p:cNvSpPr/>
            <p:nvPr/>
          </p:nvSpPr>
          <p:spPr>
            <a:xfrm>
              <a:off x="324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5" name="Rechteck 154"/>
            <p:cNvSpPr/>
            <p:nvPr/>
          </p:nvSpPr>
          <p:spPr>
            <a:xfrm>
              <a:off x="3346126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6" name="Rechteck 155"/>
            <p:cNvSpPr/>
            <p:nvPr/>
          </p:nvSpPr>
          <p:spPr>
            <a:xfrm>
              <a:off x="3491478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7" name="Rechteck 156"/>
            <p:cNvSpPr/>
            <p:nvPr/>
          </p:nvSpPr>
          <p:spPr>
            <a:xfrm>
              <a:off x="3635941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8" name="Rechteck 157"/>
            <p:cNvSpPr/>
            <p:nvPr/>
          </p:nvSpPr>
          <p:spPr>
            <a:xfrm>
              <a:off x="3780404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9" name="Rechteck 158"/>
            <p:cNvSpPr/>
            <p:nvPr/>
          </p:nvSpPr>
          <p:spPr>
            <a:xfrm>
              <a:off x="3924867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0" name="Rechteck 159"/>
            <p:cNvSpPr/>
            <p:nvPr/>
          </p:nvSpPr>
          <p:spPr>
            <a:xfrm>
              <a:off x="4066026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1" name="Rechteck 160"/>
            <p:cNvSpPr/>
            <p:nvPr/>
          </p:nvSpPr>
          <p:spPr>
            <a:xfrm>
              <a:off x="4210234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Rechteck 161"/>
            <p:cNvSpPr/>
            <p:nvPr/>
          </p:nvSpPr>
          <p:spPr>
            <a:xfrm>
              <a:off x="4354951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3" name="Rechteck 162"/>
            <p:cNvSpPr/>
            <p:nvPr/>
          </p:nvSpPr>
          <p:spPr>
            <a:xfrm>
              <a:off x="4499414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4" name="Rechteck 163"/>
            <p:cNvSpPr/>
            <p:nvPr/>
          </p:nvSpPr>
          <p:spPr>
            <a:xfrm>
              <a:off x="4643877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5" name="Rechteck 164"/>
            <p:cNvSpPr/>
            <p:nvPr/>
          </p:nvSpPr>
          <p:spPr>
            <a:xfrm>
              <a:off x="478834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6" name="Rechteck 165"/>
            <p:cNvSpPr/>
            <p:nvPr/>
          </p:nvSpPr>
          <p:spPr>
            <a:xfrm>
              <a:off x="4932803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7" name="Rechteck 166"/>
            <p:cNvSpPr/>
            <p:nvPr/>
          </p:nvSpPr>
          <p:spPr>
            <a:xfrm>
              <a:off x="5077266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8" name="Rechteck 167"/>
            <p:cNvSpPr/>
            <p:nvPr/>
          </p:nvSpPr>
          <p:spPr>
            <a:xfrm>
              <a:off x="5218551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9" name="Rechteck 168"/>
            <p:cNvSpPr/>
            <p:nvPr/>
          </p:nvSpPr>
          <p:spPr>
            <a:xfrm>
              <a:off x="5363013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0" name="Rechteck 169"/>
            <p:cNvSpPr/>
            <p:nvPr/>
          </p:nvSpPr>
          <p:spPr>
            <a:xfrm>
              <a:off x="5507736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Rechteck 170"/>
            <p:cNvSpPr/>
            <p:nvPr/>
          </p:nvSpPr>
          <p:spPr>
            <a:xfrm>
              <a:off x="5652199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Rechteck 171"/>
            <p:cNvSpPr/>
            <p:nvPr/>
          </p:nvSpPr>
          <p:spPr>
            <a:xfrm>
              <a:off x="5796662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Rechteck 172"/>
            <p:cNvSpPr/>
            <p:nvPr/>
          </p:nvSpPr>
          <p:spPr>
            <a:xfrm>
              <a:off x="5941125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4" name="Rechteck 173"/>
            <p:cNvSpPr/>
            <p:nvPr/>
          </p:nvSpPr>
          <p:spPr>
            <a:xfrm>
              <a:off x="6085588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5" name="Rechteck 174"/>
            <p:cNvSpPr/>
            <p:nvPr/>
          </p:nvSpPr>
          <p:spPr>
            <a:xfrm>
              <a:off x="6228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6" name="Rechteck 175"/>
            <p:cNvSpPr/>
            <p:nvPr/>
          </p:nvSpPr>
          <p:spPr>
            <a:xfrm>
              <a:off x="6372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Rechteck 176"/>
            <p:cNvSpPr/>
            <p:nvPr/>
          </p:nvSpPr>
          <p:spPr>
            <a:xfrm>
              <a:off x="6516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hteck 177"/>
            <p:cNvSpPr/>
            <p:nvPr/>
          </p:nvSpPr>
          <p:spPr>
            <a:xfrm>
              <a:off x="6660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hteck 178"/>
            <p:cNvSpPr/>
            <p:nvPr/>
          </p:nvSpPr>
          <p:spPr>
            <a:xfrm>
              <a:off x="6803447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hteck 179"/>
            <p:cNvSpPr/>
            <p:nvPr/>
          </p:nvSpPr>
          <p:spPr>
            <a:xfrm>
              <a:off x="6948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Rechteck 180"/>
            <p:cNvSpPr/>
            <p:nvPr/>
          </p:nvSpPr>
          <p:spPr>
            <a:xfrm>
              <a:off x="7091801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2" name="Rechteck 181"/>
            <p:cNvSpPr/>
            <p:nvPr/>
          </p:nvSpPr>
          <p:spPr>
            <a:xfrm>
              <a:off x="7236264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3" name="Rechteck 182"/>
            <p:cNvSpPr/>
            <p:nvPr/>
          </p:nvSpPr>
          <p:spPr>
            <a:xfrm>
              <a:off x="7380727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4" name="Rechteck 183"/>
            <p:cNvSpPr/>
            <p:nvPr/>
          </p:nvSpPr>
          <p:spPr>
            <a:xfrm>
              <a:off x="752519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Rechteck 184"/>
            <p:cNvSpPr/>
            <p:nvPr/>
          </p:nvSpPr>
          <p:spPr>
            <a:xfrm>
              <a:off x="7668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6" name="Rechteck 185"/>
            <p:cNvSpPr/>
            <p:nvPr/>
          </p:nvSpPr>
          <p:spPr>
            <a:xfrm>
              <a:off x="7812000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7" name="Rechteck 186"/>
            <p:cNvSpPr/>
            <p:nvPr/>
          </p:nvSpPr>
          <p:spPr>
            <a:xfrm>
              <a:off x="795600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8" name="Rechteck 187"/>
            <p:cNvSpPr/>
            <p:nvPr/>
          </p:nvSpPr>
          <p:spPr>
            <a:xfrm>
              <a:off x="8099165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9" name="Rechteck 188"/>
            <p:cNvSpPr/>
            <p:nvPr/>
          </p:nvSpPr>
          <p:spPr>
            <a:xfrm>
              <a:off x="8243628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0" name="Rechteck 189"/>
            <p:cNvSpPr/>
            <p:nvPr/>
          </p:nvSpPr>
          <p:spPr>
            <a:xfrm>
              <a:off x="8387201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1" name="Rechteck 190"/>
            <p:cNvSpPr/>
            <p:nvPr/>
          </p:nvSpPr>
          <p:spPr>
            <a:xfrm>
              <a:off x="8531664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2" name="Rechteck 191"/>
            <p:cNvSpPr/>
            <p:nvPr/>
          </p:nvSpPr>
          <p:spPr>
            <a:xfrm>
              <a:off x="8676127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3" name="Rechteck 192"/>
            <p:cNvSpPr/>
            <p:nvPr userDrawn="1"/>
          </p:nvSpPr>
          <p:spPr>
            <a:xfrm>
              <a:off x="8820590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4" name="Rechteck 193"/>
            <p:cNvSpPr/>
            <p:nvPr userDrawn="1"/>
          </p:nvSpPr>
          <p:spPr>
            <a:xfrm>
              <a:off x="8965053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5" name="Rechteck 194"/>
            <p:cNvSpPr/>
            <p:nvPr userDrawn="1"/>
          </p:nvSpPr>
          <p:spPr>
            <a:xfrm>
              <a:off x="9109516" y="393421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6" name="Rechteck 195"/>
            <p:cNvSpPr/>
            <p:nvPr userDrawn="1"/>
          </p:nvSpPr>
          <p:spPr>
            <a:xfrm>
              <a:off x="9253979" y="393421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" name="Gruppieren 198"/>
          <p:cNvGrpSpPr/>
          <p:nvPr/>
        </p:nvGrpSpPr>
        <p:grpSpPr>
          <a:xfrm>
            <a:off x="4880990" y="43656"/>
            <a:ext cx="142875" cy="6626377"/>
            <a:chOff x="4503889" y="47692"/>
            <a:chExt cx="142875" cy="6626377"/>
          </a:xfrm>
        </p:grpSpPr>
        <p:sp>
          <p:nvSpPr>
            <p:cNvPr id="200" name="Rechteck 199"/>
            <p:cNvSpPr/>
            <p:nvPr/>
          </p:nvSpPr>
          <p:spPr>
            <a:xfrm rot="5400000">
              <a:off x="4503095" y="19338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1" name="Rechteck 200"/>
            <p:cNvSpPr/>
            <p:nvPr/>
          </p:nvSpPr>
          <p:spPr>
            <a:xfrm rot="5400000">
              <a:off x="4503095" y="337143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2" name="Rechteck 201"/>
            <p:cNvSpPr/>
            <p:nvPr/>
          </p:nvSpPr>
          <p:spPr>
            <a:xfrm rot="5400000">
              <a:off x="4503095" y="480716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3" name="Rechteck 202"/>
            <p:cNvSpPr/>
            <p:nvPr/>
          </p:nvSpPr>
          <p:spPr>
            <a:xfrm rot="5400000">
              <a:off x="4503095" y="626068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4" name="Rechteck 203"/>
            <p:cNvSpPr/>
            <p:nvPr/>
          </p:nvSpPr>
          <p:spPr>
            <a:xfrm rot="5400000">
              <a:off x="4503095" y="770531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5" name="Rechteck 204"/>
            <p:cNvSpPr/>
            <p:nvPr/>
          </p:nvSpPr>
          <p:spPr>
            <a:xfrm rot="5400000">
              <a:off x="4503095" y="914994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6" name="Rechteck 205"/>
            <p:cNvSpPr/>
            <p:nvPr/>
          </p:nvSpPr>
          <p:spPr>
            <a:xfrm rot="5400000">
              <a:off x="4503095" y="1059457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7" name="Rechteck 206"/>
            <p:cNvSpPr/>
            <p:nvPr/>
          </p:nvSpPr>
          <p:spPr>
            <a:xfrm rot="5400000">
              <a:off x="4503095" y="1203920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8" name="Rechteck 207"/>
            <p:cNvSpPr/>
            <p:nvPr/>
          </p:nvSpPr>
          <p:spPr>
            <a:xfrm rot="5400000">
              <a:off x="4503095" y="134640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9" name="Rechteck 208"/>
            <p:cNvSpPr/>
            <p:nvPr/>
          </p:nvSpPr>
          <p:spPr>
            <a:xfrm rot="5400000">
              <a:off x="4503095" y="1488806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0" name="Rechteck 209"/>
            <p:cNvSpPr/>
            <p:nvPr/>
          </p:nvSpPr>
          <p:spPr>
            <a:xfrm rot="5400000">
              <a:off x="4503095" y="163286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1" name="Rechteck 210"/>
            <p:cNvSpPr/>
            <p:nvPr/>
          </p:nvSpPr>
          <p:spPr>
            <a:xfrm rot="5400000">
              <a:off x="4503095" y="1777323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2" name="Rechteck 211"/>
            <p:cNvSpPr/>
            <p:nvPr/>
          </p:nvSpPr>
          <p:spPr>
            <a:xfrm rot="5400000">
              <a:off x="4503095" y="1921786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3" name="Rechteck 212"/>
            <p:cNvSpPr/>
            <p:nvPr/>
          </p:nvSpPr>
          <p:spPr>
            <a:xfrm rot="5400000">
              <a:off x="4503095" y="2065359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4" name="Rechteck 213"/>
            <p:cNvSpPr/>
            <p:nvPr/>
          </p:nvSpPr>
          <p:spPr>
            <a:xfrm rot="5400000">
              <a:off x="4503095" y="2209822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5" name="Rechteck 214"/>
            <p:cNvSpPr/>
            <p:nvPr/>
          </p:nvSpPr>
          <p:spPr>
            <a:xfrm rot="5400000">
              <a:off x="4503095" y="235428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6" name="Rechteck 215"/>
            <p:cNvSpPr/>
            <p:nvPr/>
          </p:nvSpPr>
          <p:spPr>
            <a:xfrm rot="5400000">
              <a:off x="4503095" y="2498748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7" name="Rechteck 216"/>
            <p:cNvSpPr/>
            <p:nvPr/>
          </p:nvSpPr>
          <p:spPr>
            <a:xfrm rot="5400000">
              <a:off x="4503095" y="2641304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8" name="Rechteck 217"/>
            <p:cNvSpPr/>
            <p:nvPr/>
          </p:nvSpPr>
          <p:spPr>
            <a:xfrm rot="5400000">
              <a:off x="4503095" y="2785004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9" name="Rechteck 218"/>
            <p:cNvSpPr/>
            <p:nvPr/>
          </p:nvSpPr>
          <p:spPr>
            <a:xfrm rot="5400000">
              <a:off x="4503095" y="2930356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0" name="Rechteck 219"/>
            <p:cNvSpPr/>
            <p:nvPr/>
          </p:nvSpPr>
          <p:spPr>
            <a:xfrm rot="5400000">
              <a:off x="4503095" y="3074819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1" name="Rechteck 220"/>
            <p:cNvSpPr/>
            <p:nvPr/>
          </p:nvSpPr>
          <p:spPr>
            <a:xfrm rot="5400000">
              <a:off x="4503095" y="3219282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2" name="Rechteck 221"/>
            <p:cNvSpPr/>
            <p:nvPr/>
          </p:nvSpPr>
          <p:spPr>
            <a:xfrm rot="5400000">
              <a:off x="4503095" y="336374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3" name="Rechteck 222"/>
            <p:cNvSpPr/>
            <p:nvPr/>
          </p:nvSpPr>
          <p:spPr>
            <a:xfrm rot="5400000">
              <a:off x="4503095" y="3504904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4" name="Rechteck 223"/>
            <p:cNvSpPr/>
            <p:nvPr/>
          </p:nvSpPr>
          <p:spPr>
            <a:xfrm rot="5400000">
              <a:off x="4503095" y="3649112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5" name="Rechteck 224"/>
            <p:cNvSpPr/>
            <p:nvPr/>
          </p:nvSpPr>
          <p:spPr>
            <a:xfrm rot="5400000">
              <a:off x="4503095" y="3793829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6" name="Rechteck 225"/>
            <p:cNvSpPr/>
            <p:nvPr/>
          </p:nvSpPr>
          <p:spPr>
            <a:xfrm rot="5400000">
              <a:off x="4503095" y="3938292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7" name="Rechteck 226"/>
            <p:cNvSpPr/>
            <p:nvPr/>
          </p:nvSpPr>
          <p:spPr>
            <a:xfrm rot="5400000">
              <a:off x="4503095" y="4082755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8" name="Rechteck 227"/>
            <p:cNvSpPr/>
            <p:nvPr/>
          </p:nvSpPr>
          <p:spPr>
            <a:xfrm rot="5400000">
              <a:off x="4503095" y="4227218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9" name="Rechteck 228"/>
            <p:cNvSpPr/>
            <p:nvPr/>
          </p:nvSpPr>
          <p:spPr>
            <a:xfrm rot="5400000">
              <a:off x="4503095" y="4371681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0" name="Rechteck 229"/>
            <p:cNvSpPr/>
            <p:nvPr/>
          </p:nvSpPr>
          <p:spPr>
            <a:xfrm rot="5400000">
              <a:off x="4503095" y="451440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1" name="Rechteck 230"/>
            <p:cNvSpPr/>
            <p:nvPr/>
          </p:nvSpPr>
          <p:spPr>
            <a:xfrm rot="5400000">
              <a:off x="4503095" y="4657429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2" name="Rechteck 231"/>
            <p:cNvSpPr/>
            <p:nvPr/>
          </p:nvSpPr>
          <p:spPr>
            <a:xfrm rot="5400000">
              <a:off x="4503095" y="4801891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3" name="Rechteck 232"/>
            <p:cNvSpPr/>
            <p:nvPr/>
          </p:nvSpPr>
          <p:spPr>
            <a:xfrm rot="5400000">
              <a:off x="4503095" y="4946614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4" name="Rechteck 233"/>
            <p:cNvSpPr/>
            <p:nvPr/>
          </p:nvSpPr>
          <p:spPr>
            <a:xfrm rot="5400000">
              <a:off x="4503095" y="5091077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5" name="Rechteck 234"/>
            <p:cNvSpPr/>
            <p:nvPr/>
          </p:nvSpPr>
          <p:spPr>
            <a:xfrm rot="5400000">
              <a:off x="4503095" y="5235540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6" name="Rechteck 235"/>
            <p:cNvSpPr/>
            <p:nvPr/>
          </p:nvSpPr>
          <p:spPr>
            <a:xfrm rot="5400000">
              <a:off x="4503095" y="5380003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7" name="Rechteck 236"/>
            <p:cNvSpPr/>
            <p:nvPr/>
          </p:nvSpPr>
          <p:spPr>
            <a:xfrm rot="5400000">
              <a:off x="4503095" y="5522400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8" name="Rechteck 237"/>
            <p:cNvSpPr/>
            <p:nvPr/>
          </p:nvSpPr>
          <p:spPr>
            <a:xfrm rot="5400000">
              <a:off x="4503095" y="566640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9" name="Rechteck 238"/>
            <p:cNvSpPr/>
            <p:nvPr/>
          </p:nvSpPr>
          <p:spPr>
            <a:xfrm rot="5400000">
              <a:off x="4503095" y="5810400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0" name="Rechteck 239"/>
            <p:cNvSpPr/>
            <p:nvPr/>
          </p:nvSpPr>
          <p:spPr>
            <a:xfrm rot="5400000">
              <a:off x="4503095" y="595440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1" name="Rechteck 240"/>
            <p:cNvSpPr/>
            <p:nvPr/>
          </p:nvSpPr>
          <p:spPr>
            <a:xfrm rot="5400000">
              <a:off x="4503095" y="6098400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2" name="Rechteck 241"/>
            <p:cNvSpPr/>
            <p:nvPr/>
          </p:nvSpPr>
          <p:spPr>
            <a:xfrm rot="5400000">
              <a:off x="4503095" y="6242325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3" name="Rechteck 242"/>
            <p:cNvSpPr/>
            <p:nvPr/>
          </p:nvSpPr>
          <p:spPr>
            <a:xfrm rot="5400000">
              <a:off x="4503095" y="6384629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4" name="Rechteck 243"/>
            <p:cNvSpPr/>
            <p:nvPr/>
          </p:nvSpPr>
          <p:spPr>
            <a:xfrm rot="5400000">
              <a:off x="4503095" y="6530400"/>
              <a:ext cx="144463" cy="1428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5" name="Rechteck 254"/>
            <p:cNvSpPr/>
            <p:nvPr userDrawn="1"/>
          </p:nvSpPr>
          <p:spPr>
            <a:xfrm rot="5400000">
              <a:off x="4503095" y="48486"/>
              <a:ext cx="144463" cy="142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o not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masterEnd"/>
          <p:cNvSpPr/>
          <p:nvPr/>
        </p:nvSpPr>
        <p:spPr>
          <a:xfrm>
            <a:off x="488951" y="115889"/>
            <a:ext cx="8928100" cy="655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 smtClean="0">
                <a:solidFill>
                  <a:schemeClr val="accent1"/>
                </a:solidFill>
              </a:rPr>
              <a:t>Slidemaster End</a:t>
            </a:r>
          </a:p>
          <a:p>
            <a:pPr algn="ctr"/>
            <a:endParaRPr lang="en-GB" sz="6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60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7200" y="1105200"/>
            <a:ext cx="4496400" cy="63976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7200" y="1746000"/>
            <a:ext cx="4496400" cy="4716000"/>
          </a:xfrm>
        </p:spPr>
        <p:txBody>
          <a:bodyPr/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366713" y="-76200"/>
            <a:ext cx="7038975" cy="10541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0"/>
          </p:nvPr>
        </p:nvSpPr>
        <p:spPr>
          <a:xfrm>
            <a:off x="5018400" y="1109646"/>
            <a:ext cx="4496400" cy="63976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Inhaltsplatzhalter 3"/>
          <p:cNvSpPr>
            <a:spLocks noGrp="1"/>
          </p:cNvSpPr>
          <p:nvPr>
            <p:ph sz="half" idx="11"/>
          </p:nvPr>
        </p:nvSpPr>
        <p:spPr>
          <a:xfrm>
            <a:off x="5018400" y="1744696"/>
            <a:ext cx="4496400" cy="4716000"/>
          </a:xfrm>
        </p:spPr>
        <p:txBody>
          <a:bodyPr/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88951" y="1123950"/>
            <a:ext cx="8928670" cy="5184776"/>
          </a:xfrm>
        </p:spPr>
        <p:txBody>
          <a:bodyPr/>
          <a:lstStyle>
            <a:lvl1pPr marL="216000" indent="-216000">
              <a:buClrTx/>
              <a:buFont typeface="+mj-lt"/>
              <a:buAutoNum type="arabicPeriod"/>
              <a:defRPr/>
            </a:lvl1pPr>
            <a:lvl2pPr marL="216000">
              <a:defRPr/>
            </a:lvl2pPr>
            <a:lvl3pPr marL="432000" indent="-216000">
              <a:buClr>
                <a:schemeClr val="tx2"/>
              </a:buClr>
              <a:buFont typeface="Wingdings" panose="05000000000000000000" pitchFamily="2" charset="2"/>
              <a:buChar char="§"/>
              <a:defRPr b="0"/>
            </a:lvl3pPr>
            <a:lvl5pPr marL="0" indent="0">
              <a:buNone/>
              <a:defRPr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136699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8950" y="2205038"/>
            <a:ext cx="8928670" cy="410368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16000" indent="-216000"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2pPr>
            <a:lvl3pPr marL="216000" indent="-216000"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>
          <a:xfrm>
            <a:off x="488950" y="1123950"/>
            <a:ext cx="8928099" cy="1081088"/>
          </a:xfrm>
        </p:spPr>
        <p:txBody>
          <a:bodyPr anchor="t" anchorCtr="0"/>
          <a:lstStyle>
            <a:lvl1pPr>
              <a:defRPr sz="3200" baseline="0"/>
            </a:lvl1pPr>
          </a:lstStyle>
          <a:p>
            <a:r>
              <a:rPr lang="de-DE" smtClean="0"/>
              <a:t>Titelmasterformat durch Klicken bearbeiten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89600" y="1123950"/>
            <a:ext cx="8928000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57" name="Textplatzhalter 56"/>
          <p:cNvSpPr>
            <a:spLocks noGrp="1"/>
          </p:cNvSpPr>
          <p:nvPr>
            <p:ph type="body" sz="quarter" idx="16"/>
          </p:nvPr>
        </p:nvSpPr>
        <p:spPr>
          <a:xfrm>
            <a:off x="488380" y="6310753"/>
            <a:ext cx="8928670" cy="214677"/>
          </a:xfrm>
        </p:spPr>
        <p:txBody>
          <a:bodyPr/>
          <a:lstStyle>
            <a:lvl1pPr marL="0" indent="0" algn="r">
              <a:spcAft>
                <a:spcPts val="0"/>
              </a:spcAft>
              <a:buNone/>
              <a:defRPr sz="1000"/>
            </a:lvl1pPr>
            <a:lvl2pPr marL="144000" indent="-144000" algn="r">
              <a:spcAft>
                <a:spcPts val="0"/>
              </a:spcAft>
              <a:buClrTx/>
              <a:buFont typeface="Arial" panose="020B0604020202020204" pitchFamily="34" charset="0"/>
              <a:buChar char="٭"/>
              <a:defRPr sz="1000"/>
            </a:lvl2pPr>
            <a:lvl3pPr marL="144000" indent="-144000" algn="r">
              <a:spcAft>
                <a:spcPts val="0"/>
              </a:spcAft>
              <a:buFont typeface="+mj-lt"/>
              <a:buAutoNum type="arabicPeriod"/>
              <a:defRPr sz="1000" b="0"/>
            </a:lvl3pPr>
            <a:lvl4pPr marL="0" indent="0" algn="r">
              <a:spcAft>
                <a:spcPts val="0"/>
              </a:spcAft>
              <a:buFont typeface="Arial" panose="020B0604020202020204" pitchFamily="34" charset="0"/>
              <a:buNone/>
              <a:defRPr sz="1000"/>
            </a:lvl4pPr>
            <a:lvl5pPr marL="0" indent="0" algn="r">
              <a:spcAft>
                <a:spcPts val="0"/>
              </a:spcAft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488950" y="2205038"/>
            <a:ext cx="8928100" cy="410368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488950" y="1123950"/>
            <a:ext cx="8928100" cy="936625"/>
          </a:xfrm>
        </p:spPr>
        <p:txBody>
          <a:bodyPr/>
          <a:lstStyle>
            <a:lvl1pPr marL="0" indent="0">
              <a:buNone/>
              <a:defRPr/>
            </a:lvl1pPr>
            <a:lvl2pPr marL="216000"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71616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13"/>
          </p:nvPr>
        </p:nvSpPr>
        <p:spPr>
          <a:xfrm>
            <a:off x="488950" y="1123950"/>
            <a:ext cx="4392613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4"/>
          </p:nvPr>
        </p:nvSpPr>
        <p:spPr>
          <a:xfrm>
            <a:off x="5024438" y="1123950"/>
            <a:ext cx="4392612" cy="51847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8950" y="1123951"/>
            <a:ext cx="4383220" cy="504079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123951"/>
            <a:ext cx="4385509" cy="504079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>
          <a:xfrm>
            <a:off x="471488" y="1773238"/>
            <a:ext cx="4400550" cy="453548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5032375" y="1773238"/>
            <a:ext cx="4384675" cy="453548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488950" y="1123950"/>
            <a:ext cx="8928100" cy="5184775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285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49"/>
          <p:cNvSpPr>
            <a:spLocks noChangeShapeType="1"/>
          </p:cNvSpPr>
          <p:nvPr/>
        </p:nvSpPr>
        <p:spPr bwMode="auto">
          <a:xfrm>
            <a:off x="471488" y="838200"/>
            <a:ext cx="939323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pic>
        <p:nvPicPr>
          <p:cNvPr id="9" name="Picture 68" descr="G:\MarktManagement\Mars\CD_CI\Projekte\in arbeit\LayoutPPT\Fond\Balken.jpg"/>
          <p:cNvPicPr>
            <a:picLocks noChangeAspect="1" noChangeArrowheads="1"/>
          </p:cNvPicPr>
          <p:nvPr/>
        </p:nvPicPr>
        <p:blipFill>
          <a:blip r:embed="rId19" cstate="screen">
            <a:lum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17100" y="-1588"/>
            <a:ext cx="171450" cy="6872288"/>
          </a:xfrm>
          <a:prstGeom prst="rect">
            <a:avLst/>
          </a:prstGeom>
          <a:noFill/>
        </p:spPr>
      </p:pic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0" y="0"/>
            <a:ext cx="99822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GB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71488" y="115889"/>
            <a:ext cx="6713822" cy="64928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8950" y="1123950"/>
            <a:ext cx="8928100" cy="51847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 smtClean="0"/>
              <a:t>Textmasterformate durch Klicken bearbeiten</a:t>
            </a:r>
          </a:p>
          <a:p>
            <a:pPr lvl="1"/>
            <a:r>
              <a:rPr lang="en-GB" dirty="0" smtClean="0"/>
              <a:t>Zweite Ebene</a:t>
            </a:r>
          </a:p>
          <a:p>
            <a:pPr lvl="2"/>
            <a:r>
              <a:rPr lang="en-GB" dirty="0" smtClean="0"/>
              <a:t>Dritte Ebene</a:t>
            </a:r>
          </a:p>
          <a:p>
            <a:pPr lvl="3"/>
            <a:r>
              <a:rPr lang="en-GB" dirty="0" smtClean="0"/>
              <a:t>Vierte Ebene</a:t>
            </a:r>
          </a:p>
          <a:p>
            <a:pPr lvl="4"/>
            <a:r>
              <a:rPr lang="en-GB" dirty="0" smtClean="0"/>
              <a:t>Fünfte Ebene</a:t>
            </a:r>
          </a:p>
          <a:p>
            <a:pPr lvl="5"/>
            <a:r>
              <a:rPr lang="en-GB" dirty="0" smtClean="0"/>
              <a:t>Level 6</a:t>
            </a:r>
          </a:p>
          <a:p>
            <a:pPr lvl="6"/>
            <a:r>
              <a:rPr lang="en-GB" dirty="0" smtClean="0"/>
              <a:t>Level 7</a:t>
            </a:r>
          </a:p>
          <a:p>
            <a:pPr lvl="7"/>
            <a:r>
              <a:rPr lang="en-GB" dirty="0" smtClean="0"/>
              <a:t>Level 8</a:t>
            </a:r>
          </a:p>
          <a:p>
            <a:pPr lvl="8"/>
            <a:r>
              <a:rPr lang="en-GB" dirty="0" smtClean="0"/>
              <a:t>Level 9</a:t>
            </a:r>
          </a:p>
          <a:p>
            <a:pPr lvl="5"/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905750" y="6525429"/>
            <a:ext cx="1151820" cy="21668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71487" y="6525430"/>
            <a:ext cx="7434263" cy="21668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700">
                <a:solidFill>
                  <a:schemeClr val="bg2"/>
                </a:solidFill>
              </a:defRPr>
            </a:lvl1pPr>
          </a:lstStyle>
          <a:p>
            <a:r>
              <a:rPr lang="de-CH" smtClean="0"/>
              <a:t>Individual Claim Development - Bas Lodder, 09/03/2015</a:t>
            </a:r>
            <a:endParaRPr lang="de-DE" dirty="0">
              <a:solidFill>
                <a:srgbClr val="80808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057570" y="6525430"/>
            <a:ext cx="360050" cy="2166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fld id="{EB020F43-4C24-4584-ADC8-08CFC77D2B3B}" type="slidenum">
              <a:rPr lang="de-CH" smtClean="0"/>
              <a:pPr/>
              <a:t>‹#›</a:t>
            </a:fld>
            <a:endParaRPr lang="de-CH"/>
          </a:p>
        </p:txBody>
      </p:sp>
      <p:pic>
        <p:nvPicPr>
          <p:cNvPr id="12" name="Picture 73" descr="G:\MarktManagement\Mars\CD_CI\Projekte\in arbeit\LayoutPPT\Fond\Last\e_klein.jpg"/>
          <p:cNvPicPr>
            <a:picLocks noChangeAspect="1" noChangeArrowheads="1"/>
          </p:cNvPicPr>
          <p:nvPr/>
        </p:nvPicPr>
        <p:blipFill>
          <a:blip r:embed="rId20" cstate="print">
            <a:lum contrast="6000"/>
          </a:blip>
          <a:srcRect/>
          <a:stretch>
            <a:fillRect/>
          </a:stretch>
        </p:blipFill>
        <p:spPr bwMode="auto">
          <a:xfrm>
            <a:off x="7515225" y="120650"/>
            <a:ext cx="2474913" cy="6794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655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6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tabLst>
          <a:tab pos="1524000" algn="l"/>
          <a:tab pos="3048000" algn="l"/>
          <a:tab pos="4410075" algn="r"/>
          <a:tab pos="4552950" algn="l"/>
          <a:tab pos="6067425" algn="l"/>
          <a:tab pos="7572375" algn="l"/>
          <a:tab pos="893445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tabLst>
          <a:tab pos="1524000" algn="l"/>
          <a:tab pos="3048000" algn="l"/>
          <a:tab pos="4410075" algn="r"/>
          <a:tab pos="4552950" algn="l"/>
          <a:tab pos="6067425" algn="l"/>
          <a:tab pos="7572375" algn="l"/>
          <a:tab pos="893445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0"/>
        </a:spcBef>
        <a:spcAft>
          <a:spcPts val="400"/>
        </a:spcAft>
        <a:buFont typeface="Arial" pitchFamily="34" charset="0"/>
        <a:buNone/>
        <a:tabLst>
          <a:tab pos="1524000" algn="l"/>
          <a:tab pos="3048000" algn="l"/>
          <a:tab pos="4410075" algn="r"/>
          <a:tab pos="4552950" algn="l"/>
          <a:tab pos="6067425" algn="l"/>
          <a:tab pos="7572375" algn="l"/>
          <a:tab pos="8934450" algn="r"/>
        </a:tabLst>
        <a:defRPr sz="18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0"/>
        </a:spcBef>
        <a:spcAft>
          <a:spcPts val="400"/>
        </a:spcAft>
        <a:buFont typeface="Arial" pitchFamily="34" charset="0"/>
        <a:buNone/>
        <a:tabLst>
          <a:tab pos="1524000" algn="l"/>
          <a:tab pos="3048000" algn="l"/>
          <a:tab pos="4410075" algn="r"/>
          <a:tab pos="4552950" algn="l"/>
          <a:tab pos="6067425" algn="l"/>
          <a:tab pos="7572375" algn="l"/>
          <a:tab pos="893445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914400" rtl="0" eaLnBrk="1" latinLnBrk="0" hangingPunct="1">
        <a:spcBef>
          <a:spcPts val="0"/>
        </a:spcBef>
        <a:spcAft>
          <a:spcPts val="400"/>
        </a:spcAft>
        <a:buFont typeface="+mj-lt"/>
        <a:buAutoNum type="arabicPeriod"/>
        <a:tabLst>
          <a:tab pos="1524000" algn="l"/>
          <a:tab pos="3048000" algn="l"/>
          <a:tab pos="4410075" algn="r"/>
          <a:tab pos="4552950" algn="l"/>
          <a:tab pos="6067425" algn="l"/>
          <a:tab pos="7572375" algn="l"/>
          <a:tab pos="8934450" algn="r"/>
        </a:tabLst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648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864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296000" indent="-216000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3400" dirty="0" smtClean="0"/>
              <a:t>Individual Claim Development</a:t>
            </a:r>
            <a:r>
              <a:rPr lang="de-CH" sz="3600" dirty="0" smtClean="0"/>
              <a:t/>
            </a:r>
            <a:br>
              <a:rPr lang="de-CH" sz="3600" dirty="0" smtClean="0"/>
            </a:br>
            <a:r>
              <a:rPr lang="de-CH" sz="2800" b="0" dirty="0" smtClean="0"/>
              <a:t>An </a:t>
            </a:r>
            <a:r>
              <a:rPr lang="de-CH" sz="2800" b="0" dirty="0" err="1" smtClean="0"/>
              <a:t>Application</a:t>
            </a:r>
            <a:endParaRPr lang="de-CH" sz="2800" b="0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497504" y="2666998"/>
            <a:ext cx="8951295" cy="3642321"/>
          </a:xfrm>
        </p:spPr>
        <p:txBody>
          <a:bodyPr/>
          <a:lstStyle/>
          <a:p>
            <a:endParaRPr lang="de-CH" dirty="0" smtClean="0"/>
          </a:p>
          <a:p>
            <a:endParaRPr lang="de-CH" dirty="0" smtClean="0"/>
          </a:p>
          <a:p>
            <a:r>
              <a:rPr lang="de-CH" dirty="0" smtClean="0"/>
              <a:t>Bas Lodder</a:t>
            </a:r>
          </a:p>
          <a:p>
            <a:r>
              <a:rPr lang="de-CH" dirty="0" smtClean="0"/>
              <a:t>9 March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Mid-</a:t>
            </a:r>
            <a:r>
              <a:rPr lang="de-CH" sz="2400" dirty="0" err="1" smtClean="0"/>
              <a:t>size</a:t>
            </a:r>
            <a:r>
              <a:rPr lang="de-CH" sz="2400" dirty="0" smtClean="0"/>
              <a:t>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Estimation</a:t>
            </a:r>
            <a:r>
              <a:rPr lang="de-CH" sz="2400" dirty="0" smtClean="0"/>
              <a:t> Error, CY 2014 </a:t>
            </a:r>
            <a:br>
              <a:rPr lang="de-CH" sz="2400" dirty="0" smtClean="0"/>
            </a:br>
            <a:r>
              <a:rPr lang="de-CH" sz="2400" b="0" dirty="0" smtClean="0"/>
              <a:t>60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059070"/>
            <a:ext cx="8928670" cy="212443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Due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smaller</a:t>
            </a:r>
            <a:r>
              <a:rPr lang="de-CH" dirty="0" smtClean="0"/>
              <a:t> </a:t>
            </a:r>
            <a:r>
              <a:rPr lang="de-CH" dirty="0" err="1" smtClean="0"/>
              <a:t>number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, </a:t>
            </a:r>
            <a:r>
              <a:rPr lang="de-CH" dirty="0" err="1" smtClean="0"/>
              <a:t>deviations</a:t>
            </a:r>
            <a:r>
              <a:rPr lang="de-CH" dirty="0" smtClean="0"/>
              <a:t> </a:t>
            </a:r>
            <a:r>
              <a:rPr lang="de-CH" dirty="0" err="1" smtClean="0"/>
              <a:t>from</a:t>
            </a:r>
            <a:r>
              <a:rPr lang="de-CH" dirty="0" smtClean="0"/>
              <a:t> </a:t>
            </a:r>
            <a:r>
              <a:rPr lang="de-CH" dirty="0" err="1" smtClean="0"/>
              <a:t>actual</a:t>
            </a:r>
            <a:r>
              <a:rPr lang="de-CH" dirty="0" smtClean="0"/>
              <a:t> </a:t>
            </a:r>
            <a:r>
              <a:rPr lang="de-CH" dirty="0" err="1" smtClean="0"/>
              <a:t>paid</a:t>
            </a:r>
            <a:r>
              <a:rPr lang="de-CH" dirty="0" smtClean="0"/>
              <a:t> </a:t>
            </a:r>
            <a:r>
              <a:rPr lang="de-CH" dirty="0" err="1" smtClean="0"/>
              <a:t>amounts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larger</a:t>
            </a:r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In </a:t>
            </a:r>
            <a:r>
              <a:rPr lang="de-CH" dirty="0" err="1" smtClean="0"/>
              <a:t>particular</a:t>
            </a:r>
            <a:r>
              <a:rPr lang="de-CH" dirty="0" smtClean="0"/>
              <a:t>,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payment</a:t>
            </a:r>
            <a:r>
              <a:rPr lang="de-CH" dirty="0" smtClean="0"/>
              <a:t> in DY 5 </a:t>
            </a:r>
            <a:r>
              <a:rPr lang="de-CH" dirty="0" err="1" smtClean="0"/>
              <a:t>of</a:t>
            </a:r>
            <a:r>
              <a:rPr lang="de-CH" dirty="0" smtClean="0"/>
              <a:t> AY 2008 </a:t>
            </a:r>
            <a:r>
              <a:rPr lang="de-CH" dirty="0" err="1" smtClean="0"/>
              <a:t>came</a:t>
            </a:r>
            <a:r>
              <a:rPr lang="de-CH" dirty="0" smtClean="0"/>
              <a:t> </a:t>
            </a:r>
            <a:r>
              <a:rPr lang="de-CH" dirty="0" err="1" smtClean="0"/>
              <a:t>unexpected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Contrary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our</a:t>
            </a:r>
            <a:r>
              <a:rPr lang="de-CH" dirty="0" smtClean="0"/>
              <a:t> </a:t>
            </a:r>
            <a:r>
              <a:rPr lang="de-CH" dirty="0" err="1" smtClean="0"/>
              <a:t>overall</a:t>
            </a:r>
            <a:r>
              <a:rPr lang="de-CH" dirty="0" smtClean="0"/>
              <a:t> </a:t>
            </a:r>
            <a:r>
              <a:rPr lang="de-CH" dirty="0" err="1" smtClean="0"/>
              <a:t>expectation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smaller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sets</a:t>
            </a:r>
            <a:r>
              <a:rPr lang="de-CH" dirty="0" smtClean="0"/>
              <a:t>, ICD </a:t>
            </a:r>
            <a:r>
              <a:rPr lang="de-CH" dirty="0" err="1" smtClean="0"/>
              <a:t>does</a:t>
            </a:r>
            <a:r>
              <a:rPr lang="de-CH" dirty="0" smtClean="0"/>
              <a:t> not </a:t>
            </a:r>
            <a:r>
              <a:rPr lang="de-CH" dirty="0" err="1" smtClean="0"/>
              <a:t>significantly</a:t>
            </a:r>
            <a:r>
              <a:rPr lang="de-CH" dirty="0" smtClean="0"/>
              <a:t> </a:t>
            </a:r>
            <a:r>
              <a:rPr lang="de-CH" dirty="0" err="1" smtClean="0"/>
              <a:t>outperform</a:t>
            </a:r>
            <a:r>
              <a:rPr lang="de-CH" dirty="0" smtClean="0"/>
              <a:t> CL in </a:t>
            </a:r>
            <a:r>
              <a:rPr lang="de-CH" dirty="0" err="1" smtClean="0"/>
              <a:t>this</a:t>
            </a:r>
            <a:r>
              <a:rPr lang="de-CH" dirty="0" smtClean="0"/>
              <a:t> </a:t>
            </a:r>
            <a:r>
              <a:rPr lang="de-CH" dirty="0" err="1" smtClean="0"/>
              <a:t>example</a:t>
            </a:r>
            <a:r>
              <a:rPr lang="de-CH" dirty="0" smtClean="0"/>
              <a:t>, </a:t>
            </a:r>
            <a:r>
              <a:rPr lang="de-CH" dirty="0" err="1" smtClean="0"/>
              <a:t>except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AYs 2009 </a:t>
            </a:r>
            <a:r>
              <a:rPr lang="de-CH" dirty="0" err="1" smtClean="0"/>
              <a:t>and</a:t>
            </a:r>
            <a:r>
              <a:rPr lang="de-CH" dirty="0" smtClean="0"/>
              <a:t>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10</a:t>
            </a:fld>
            <a:endParaRPr lang="de-CH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7625" y="1043735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7541852" cy="702821"/>
          </a:xfrm>
        </p:spPr>
        <p:txBody>
          <a:bodyPr/>
          <a:lstStyle/>
          <a:p>
            <a:r>
              <a:rPr lang="de-CH" sz="2400" dirty="0" smtClean="0"/>
              <a:t>Large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Actual</a:t>
            </a:r>
            <a:r>
              <a:rPr lang="de-CH" sz="2400" dirty="0" smtClean="0"/>
              <a:t> vs. </a:t>
            </a:r>
            <a:r>
              <a:rPr lang="de-CH" sz="2400" dirty="0" err="1" smtClean="0"/>
              <a:t>Expected</a:t>
            </a:r>
            <a:r>
              <a:rPr lang="de-CH" sz="2400" dirty="0" smtClean="0"/>
              <a:t>, CY 2014</a:t>
            </a:r>
            <a:br>
              <a:rPr lang="de-CH" sz="2400" dirty="0" smtClean="0"/>
            </a:br>
            <a:r>
              <a:rPr lang="de-CH" sz="2400" b="0" dirty="0" smtClean="0"/>
              <a:t>1‘600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419110"/>
            <a:ext cx="8928670" cy="17643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The </a:t>
            </a:r>
            <a:r>
              <a:rPr lang="de-CH" dirty="0" err="1" smtClean="0"/>
              <a:t>decline</a:t>
            </a:r>
            <a:r>
              <a:rPr lang="de-CH" dirty="0" smtClean="0"/>
              <a:t> </a:t>
            </a:r>
            <a:r>
              <a:rPr lang="de-CH" dirty="0" err="1" smtClean="0"/>
              <a:t>paid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amounts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caused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Decline</a:t>
            </a:r>
            <a:r>
              <a:rPr lang="de-CH" dirty="0" smtClean="0"/>
              <a:t> in </a:t>
            </a:r>
            <a:r>
              <a:rPr lang="de-CH" dirty="0" err="1" smtClean="0"/>
              <a:t>whiplash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Difference</a:t>
            </a:r>
            <a:r>
              <a:rPr lang="de-CH" dirty="0" smtClean="0"/>
              <a:t> in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maturity</a:t>
            </a:r>
            <a:endParaRPr lang="de-CH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11</a:t>
            </a:fld>
            <a:endParaRPr lang="de-CH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605" y="1088740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Large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Estimation</a:t>
            </a:r>
            <a:r>
              <a:rPr lang="de-CH" sz="2400" dirty="0" smtClean="0"/>
              <a:t> Error, CY 2014</a:t>
            </a:r>
            <a:br>
              <a:rPr lang="de-CH" sz="2400" dirty="0" smtClean="0"/>
            </a:br>
            <a:r>
              <a:rPr lang="de-CH" sz="2400" b="0" dirty="0" smtClean="0"/>
              <a:t>1‘600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059070"/>
            <a:ext cx="8928670" cy="212443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The </a:t>
            </a:r>
            <a:r>
              <a:rPr lang="de-CH" dirty="0" err="1" smtClean="0"/>
              <a:t>decline</a:t>
            </a:r>
            <a:r>
              <a:rPr lang="de-CH" dirty="0" smtClean="0"/>
              <a:t> in </a:t>
            </a:r>
            <a:r>
              <a:rPr lang="de-CH" dirty="0" err="1" smtClean="0"/>
              <a:t>whiplash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causes</a:t>
            </a:r>
            <a:r>
              <a:rPr lang="de-CH" dirty="0" smtClean="0"/>
              <a:t> large </a:t>
            </a:r>
            <a:r>
              <a:rPr lang="de-CH" dirty="0" err="1" smtClean="0"/>
              <a:t>estimation</a:t>
            </a:r>
            <a:r>
              <a:rPr lang="de-CH" dirty="0" smtClean="0"/>
              <a:t> </a:t>
            </a:r>
            <a:r>
              <a:rPr lang="de-CH" dirty="0" err="1" smtClean="0"/>
              <a:t>errors</a:t>
            </a:r>
            <a:r>
              <a:rPr lang="de-CH" dirty="0" smtClean="0"/>
              <a:t> in </a:t>
            </a:r>
            <a:r>
              <a:rPr lang="de-CH" dirty="0" err="1" smtClean="0"/>
              <a:t>both</a:t>
            </a:r>
            <a:r>
              <a:rPr lang="de-CH" dirty="0" smtClean="0"/>
              <a:t> </a:t>
            </a:r>
            <a:r>
              <a:rPr lang="de-CH" dirty="0" err="1" smtClean="0"/>
              <a:t>methods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Otherwise</a:t>
            </a:r>
            <a:r>
              <a:rPr lang="de-CH" dirty="0" smtClean="0"/>
              <a:t>, ICD </a:t>
            </a:r>
            <a:r>
              <a:rPr lang="de-CH" dirty="0" err="1" smtClean="0"/>
              <a:t>performs</a:t>
            </a:r>
            <a:r>
              <a:rPr lang="de-CH" dirty="0" smtClean="0"/>
              <a:t> </a:t>
            </a:r>
            <a:r>
              <a:rPr lang="de-CH" dirty="0" err="1" smtClean="0"/>
              <a:t>slightly</a:t>
            </a:r>
            <a:r>
              <a:rPr lang="de-CH" dirty="0" smtClean="0"/>
              <a:t> </a:t>
            </a:r>
            <a:r>
              <a:rPr lang="de-CH" dirty="0" err="1" smtClean="0"/>
              <a:t>better</a:t>
            </a:r>
            <a:r>
              <a:rPr lang="de-CH" dirty="0" smtClean="0"/>
              <a:t> </a:t>
            </a:r>
            <a:r>
              <a:rPr lang="de-CH" dirty="0" err="1" smtClean="0"/>
              <a:t>here</a:t>
            </a:r>
            <a:endParaRPr lang="de-CH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12</a:t>
            </a:fld>
            <a:endParaRPr lang="de-CH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2610" y="1043735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Large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Actual</a:t>
            </a:r>
            <a:r>
              <a:rPr lang="de-CH" sz="2400" dirty="0" smtClean="0"/>
              <a:t> vs. </a:t>
            </a:r>
            <a:r>
              <a:rPr lang="de-CH" sz="2400" dirty="0" err="1" smtClean="0"/>
              <a:t>Expected</a:t>
            </a:r>
            <a:r>
              <a:rPr lang="de-CH" sz="2400" dirty="0" smtClean="0"/>
              <a:t>, CY 2014</a:t>
            </a:r>
            <a:br>
              <a:rPr lang="de-CH" sz="2400" dirty="0" smtClean="0"/>
            </a:br>
            <a:r>
              <a:rPr lang="de-CH" sz="2400" b="0" dirty="0" smtClean="0"/>
              <a:t>60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419110"/>
            <a:ext cx="8928670" cy="17643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The </a:t>
            </a:r>
            <a:r>
              <a:rPr lang="de-CH" dirty="0" err="1" smtClean="0"/>
              <a:t>decline</a:t>
            </a:r>
            <a:r>
              <a:rPr lang="de-CH" dirty="0" smtClean="0"/>
              <a:t> in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dirty="0" err="1" smtClean="0"/>
              <a:t>over</a:t>
            </a:r>
            <a:r>
              <a:rPr lang="de-CH" dirty="0" smtClean="0"/>
              <a:t> time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mostly</a:t>
            </a:r>
            <a:r>
              <a:rPr lang="de-CH" dirty="0" smtClean="0"/>
              <a:t> </a:t>
            </a:r>
            <a:r>
              <a:rPr lang="de-CH" dirty="0" err="1" smtClean="0"/>
              <a:t>caused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</a:t>
            </a:r>
            <a:r>
              <a:rPr lang="de-CH" dirty="0" err="1" smtClean="0"/>
              <a:t>frequency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therefore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reduced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set</a:t>
            </a:r>
            <a:r>
              <a:rPr lang="de-CH" dirty="0" smtClean="0"/>
              <a:t> (4 </a:t>
            </a:r>
            <a:r>
              <a:rPr lang="de-CH" dirty="0" err="1" smtClean="0"/>
              <a:t>claims</a:t>
            </a:r>
            <a:r>
              <a:rPr lang="de-CH" dirty="0" smtClean="0"/>
              <a:t> per AY) </a:t>
            </a:r>
            <a:r>
              <a:rPr lang="de-CH" dirty="0" err="1" smtClean="0"/>
              <a:t>is</a:t>
            </a:r>
            <a:r>
              <a:rPr lang="de-CH" dirty="0" smtClean="0"/>
              <a:t> not </a:t>
            </a:r>
            <a:r>
              <a:rPr lang="de-CH" dirty="0" err="1" smtClean="0"/>
              <a:t>affected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sz="2000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13</a:t>
            </a:fld>
            <a:endParaRPr lang="de-CH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605" y="1043735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Large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Estimation</a:t>
            </a:r>
            <a:r>
              <a:rPr lang="de-CH" sz="2400" dirty="0" smtClean="0"/>
              <a:t> Error, CY 2014</a:t>
            </a:r>
            <a:br>
              <a:rPr lang="de-CH" sz="2400" dirty="0" smtClean="0"/>
            </a:br>
            <a:r>
              <a:rPr lang="de-CH" sz="2400" b="0" dirty="0" smtClean="0"/>
              <a:t>60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059070"/>
            <a:ext cx="8928670" cy="212443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As </a:t>
            </a:r>
            <a:r>
              <a:rPr lang="de-CH" dirty="0" err="1" smtClean="0"/>
              <a:t>expected</a:t>
            </a:r>
            <a:r>
              <a:rPr lang="de-CH" dirty="0" smtClean="0"/>
              <a:t>,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reduction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causes</a:t>
            </a:r>
            <a:r>
              <a:rPr lang="de-CH" dirty="0" smtClean="0"/>
              <a:t> larger </a:t>
            </a:r>
            <a:r>
              <a:rPr lang="de-CH" dirty="0" err="1" smtClean="0"/>
              <a:t>estimation</a:t>
            </a:r>
            <a:r>
              <a:rPr lang="de-CH" dirty="0" smtClean="0"/>
              <a:t> </a:t>
            </a:r>
            <a:r>
              <a:rPr lang="de-CH" dirty="0" err="1" smtClean="0"/>
              <a:t>errors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ICD still </a:t>
            </a:r>
            <a:r>
              <a:rPr lang="de-CH" dirty="0" err="1" smtClean="0"/>
              <a:t>performs</a:t>
            </a:r>
            <a:r>
              <a:rPr lang="de-CH" dirty="0" smtClean="0"/>
              <a:t> </a:t>
            </a:r>
            <a:r>
              <a:rPr lang="de-CH" dirty="0" err="1" smtClean="0"/>
              <a:t>slightly</a:t>
            </a:r>
            <a:r>
              <a:rPr lang="de-CH" dirty="0" smtClean="0"/>
              <a:t> </a:t>
            </a:r>
            <a:r>
              <a:rPr lang="de-CH" dirty="0" err="1" smtClean="0"/>
              <a:t>better</a:t>
            </a:r>
            <a:r>
              <a:rPr lang="de-CH" dirty="0" smtClean="0"/>
              <a:t> </a:t>
            </a:r>
            <a:r>
              <a:rPr lang="de-CH" dirty="0" err="1" smtClean="0"/>
              <a:t>than</a:t>
            </a:r>
            <a:r>
              <a:rPr lang="de-CH" dirty="0" smtClean="0"/>
              <a:t> CL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14</a:t>
            </a:fld>
            <a:endParaRPr lang="de-CH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2610" y="1043735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ICD: An </a:t>
            </a:r>
            <a:r>
              <a:rPr lang="de-CH" sz="2400" dirty="0" err="1" smtClean="0"/>
              <a:t>Application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err="1" smtClean="0"/>
              <a:t>Conclusions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534345"/>
            <a:ext cx="3420380" cy="180020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examples</a:t>
            </a:r>
            <a:r>
              <a:rPr lang="de-CH" dirty="0" smtClean="0"/>
              <a:t> </a:t>
            </a:r>
            <a:r>
              <a:rPr lang="de-CH" dirty="0" err="1" smtClean="0"/>
              <a:t>shown</a:t>
            </a:r>
            <a:r>
              <a:rPr lang="de-CH" dirty="0" smtClean="0"/>
              <a:t>, ICD </a:t>
            </a:r>
            <a:r>
              <a:rPr lang="de-CH" dirty="0" err="1" smtClean="0"/>
              <a:t>seems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at</a:t>
            </a:r>
            <a:r>
              <a:rPr lang="de-CH" dirty="0" smtClean="0"/>
              <a:t> least </a:t>
            </a:r>
            <a:r>
              <a:rPr lang="de-CH" dirty="0" err="1" smtClean="0"/>
              <a:t>as</a:t>
            </a:r>
            <a:r>
              <a:rPr lang="de-CH" dirty="0" smtClean="0"/>
              <a:t> </a:t>
            </a:r>
            <a:r>
              <a:rPr lang="de-CH" dirty="0" err="1" smtClean="0"/>
              <a:t>good</a:t>
            </a:r>
            <a:r>
              <a:rPr lang="de-CH" dirty="0" smtClean="0"/>
              <a:t> a </a:t>
            </a:r>
            <a:r>
              <a:rPr lang="de-CH" dirty="0" err="1" smtClean="0"/>
              <a:t>method</a:t>
            </a:r>
            <a:r>
              <a:rPr lang="de-CH" dirty="0" smtClean="0"/>
              <a:t> </a:t>
            </a:r>
            <a:r>
              <a:rPr lang="de-CH" dirty="0" err="1" smtClean="0"/>
              <a:t>as</a:t>
            </a:r>
            <a:r>
              <a:rPr lang="de-CH" dirty="0" smtClean="0"/>
              <a:t> CL</a:t>
            </a:r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ICD </a:t>
            </a:r>
            <a:r>
              <a:rPr lang="de-CH" dirty="0" err="1" smtClean="0"/>
              <a:t>outperforms</a:t>
            </a:r>
            <a:r>
              <a:rPr lang="de-CH" dirty="0" smtClean="0"/>
              <a:t> CL </a:t>
            </a:r>
            <a:r>
              <a:rPr lang="de-CH" dirty="0" err="1" smtClean="0"/>
              <a:t>if</a:t>
            </a:r>
            <a:r>
              <a:rPr lang="de-CH" dirty="0" smtClean="0"/>
              <a:t> large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with</a:t>
            </a:r>
            <a:r>
              <a:rPr lang="de-CH" dirty="0" smtClean="0"/>
              <a:t> </a:t>
            </a:r>
            <a:r>
              <a:rPr lang="de-CH" dirty="0" err="1" smtClean="0"/>
              <a:t>unusual</a:t>
            </a:r>
            <a:r>
              <a:rPr lang="de-CH" dirty="0" smtClean="0"/>
              <a:t> </a:t>
            </a:r>
            <a:r>
              <a:rPr lang="de-CH" dirty="0" err="1" smtClean="0"/>
              <a:t>patterns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</a:t>
            </a:r>
            <a:r>
              <a:rPr lang="de-CH" dirty="0" err="1" smtClean="0"/>
              <a:t>included</a:t>
            </a:r>
            <a:r>
              <a:rPr lang="de-CH" dirty="0" smtClean="0"/>
              <a:t> in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history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Performance </a:t>
            </a:r>
            <a:r>
              <a:rPr lang="de-CH" dirty="0" err="1" smtClean="0"/>
              <a:t>does</a:t>
            </a:r>
            <a:r>
              <a:rPr lang="de-CH" dirty="0" smtClean="0"/>
              <a:t> not </a:t>
            </a:r>
            <a:r>
              <a:rPr lang="de-CH" dirty="0" err="1" smtClean="0"/>
              <a:t>seem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depend</a:t>
            </a:r>
            <a:r>
              <a:rPr lang="de-CH" dirty="0" smtClean="0"/>
              <a:t> on </a:t>
            </a:r>
            <a:r>
              <a:rPr lang="de-CH" dirty="0" err="1" smtClean="0"/>
              <a:t>volume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No</a:t>
            </a:r>
            <a:r>
              <a:rPr lang="de-CH" dirty="0" smtClean="0"/>
              <a:t> </a:t>
            </a:r>
            <a:r>
              <a:rPr lang="de-CH" dirty="0" err="1" smtClean="0"/>
              <a:t>outperformance</a:t>
            </a:r>
            <a:r>
              <a:rPr lang="de-CH" dirty="0" smtClean="0"/>
              <a:t> </a:t>
            </a:r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history</a:t>
            </a:r>
            <a:r>
              <a:rPr lang="de-CH" dirty="0" smtClean="0"/>
              <a:t> </a:t>
            </a:r>
            <a:r>
              <a:rPr lang="de-CH" dirty="0" err="1" smtClean="0"/>
              <a:t>contains</a:t>
            </a:r>
            <a:r>
              <a:rPr lang="de-CH" dirty="0" smtClean="0"/>
              <a:t> </a:t>
            </a:r>
            <a:r>
              <a:rPr lang="de-CH" dirty="0" err="1" smtClean="0"/>
              <a:t>significant</a:t>
            </a:r>
            <a:r>
              <a:rPr lang="de-CH" dirty="0" smtClean="0"/>
              <a:t> </a:t>
            </a:r>
            <a:r>
              <a:rPr lang="de-CH" dirty="0" err="1" smtClean="0"/>
              <a:t>calendar</a:t>
            </a:r>
            <a:r>
              <a:rPr lang="de-CH" dirty="0" smtClean="0"/>
              <a:t> </a:t>
            </a:r>
            <a:r>
              <a:rPr lang="de-CH" dirty="0" err="1" smtClean="0"/>
              <a:t>year</a:t>
            </a:r>
            <a:r>
              <a:rPr lang="de-CH" dirty="0" smtClean="0"/>
              <a:t> </a:t>
            </a:r>
            <a:r>
              <a:rPr lang="de-CH" dirty="0" err="1" smtClean="0"/>
              <a:t>effects</a:t>
            </a:r>
            <a:r>
              <a:rPr lang="de-CH" dirty="0" smtClean="0"/>
              <a:t> (</a:t>
            </a:r>
            <a:r>
              <a:rPr lang="de-CH" dirty="0" err="1" smtClean="0"/>
              <a:t>changes</a:t>
            </a:r>
            <a:r>
              <a:rPr lang="de-CH" dirty="0" smtClean="0"/>
              <a:t> in legal </a:t>
            </a:r>
            <a:r>
              <a:rPr lang="de-CH" dirty="0" err="1" smtClean="0"/>
              <a:t>environment</a:t>
            </a:r>
            <a:r>
              <a:rPr lang="de-CH" dirty="0" smtClean="0"/>
              <a:t>, </a:t>
            </a:r>
            <a:r>
              <a:rPr lang="de-CH" dirty="0" err="1" smtClean="0"/>
              <a:t>inflation</a:t>
            </a:r>
            <a:r>
              <a:rPr lang="de-CH" dirty="0" smtClean="0"/>
              <a:t>)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changes</a:t>
            </a:r>
            <a:r>
              <a:rPr lang="de-CH" dirty="0" smtClean="0"/>
              <a:t> in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handling</a:t>
            </a:r>
            <a:r>
              <a:rPr lang="de-CH" dirty="0" smtClean="0"/>
              <a:t> </a:t>
            </a:r>
            <a:r>
              <a:rPr lang="de-CH" dirty="0" err="1" smtClean="0"/>
              <a:t>speed</a:t>
            </a:r>
            <a:endParaRPr lang="de-CH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15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err="1" smtClean="0"/>
              <a:t>Micro</a:t>
            </a:r>
            <a:r>
              <a:rPr lang="de-CH" sz="2400" dirty="0" smtClean="0"/>
              <a:t>-Level </a:t>
            </a:r>
            <a:r>
              <a:rPr lang="de-CH" sz="2400" dirty="0" err="1" smtClean="0"/>
              <a:t>Reserving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err="1" smtClean="0"/>
              <a:t>Why</a:t>
            </a:r>
            <a:r>
              <a:rPr lang="de-CH" sz="2400" b="0" dirty="0" smtClean="0"/>
              <a:t> (not)?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534345"/>
            <a:ext cx="3420380" cy="180020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499" y="998730"/>
            <a:ext cx="9046005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Deterministic</a:t>
            </a:r>
            <a:r>
              <a:rPr lang="de-CH" dirty="0" smtClean="0"/>
              <a:t> ICD </a:t>
            </a:r>
            <a:r>
              <a:rPr lang="de-CH" dirty="0" err="1" smtClean="0"/>
              <a:t>can</a:t>
            </a:r>
            <a:r>
              <a:rPr lang="de-CH" dirty="0" smtClean="0"/>
              <a:t> </a:t>
            </a:r>
            <a:r>
              <a:rPr lang="de-CH" dirty="0" err="1" smtClean="0"/>
              <a:t>perform</a:t>
            </a:r>
            <a:r>
              <a:rPr lang="de-CH" dirty="0" smtClean="0"/>
              <a:t> well </a:t>
            </a:r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do not </a:t>
            </a:r>
            <a:r>
              <a:rPr lang="de-CH" dirty="0" err="1" smtClean="0"/>
              <a:t>contain</a:t>
            </a:r>
            <a:r>
              <a:rPr lang="de-CH" dirty="0" smtClean="0"/>
              <a:t> </a:t>
            </a:r>
            <a:r>
              <a:rPr lang="de-CH" dirty="0" err="1" smtClean="0"/>
              <a:t>calendar</a:t>
            </a:r>
            <a:r>
              <a:rPr lang="de-CH" dirty="0" smtClean="0"/>
              <a:t> </a:t>
            </a:r>
            <a:r>
              <a:rPr lang="de-CH" dirty="0" err="1" smtClean="0"/>
              <a:t>effects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Challenges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smtClean="0"/>
              <a:t>IBNYR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need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estimated</a:t>
            </a:r>
            <a:r>
              <a:rPr lang="de-CH" dirty="0" smtClean="0"/>
              <a:t> </a:t>
            </a:r>
            <a:r>
              <a:rPr lang="de-CH" dirty="0" err="1" smtClean="0"/>
              <a:t>separately</a:t>
            </a:r>
            <a:r>
              <a:rPr lang="de-CH" dirty="0" smtClean="0"/>
              <a:t> – </a:t>
            </a:r>
            <a:r>
              <a:rPr lang="de-CH" dirty="0" err="1" smtClean="0"/>
              <a:t>comparison</a:t>
            </a:r>
            <a:r>
              <a:rPr lang="de-CH" dirty="0" smtClean="0"/>
              <a:t> </a:t>
            </a:r>
            <a:r>
              <a:rPr lang="de-CH" dirty="0" err="1" smtClean="0"/>
              <a:t>with</a:t>
            </a:r>
            <a:r>
              <a:rPr lang="de-CH" dirty="0" smtClean="0"/>
              <a:t> CL </a:t>
            </a:r>
            <a:r>
              <a:rPr lang="de-CH" dirty="0" err="1" smtClean="0"/>
              <a:t>only</a:t>
            </a:r>
            <a:r>
              <a:rPr lang="de-CH" dirty="0" smtClean="0"/>
              <a:t> </a:t>
            </a:r>
            <a:r>
              <a:rPr lang="de-CH" dirty="0" err="1" smtClean="0"/>
              <a:t>possible</a:t>
            </a:r>
            <a:r>
              <a:rPr lang="de-CH" dirty="0" smtClean="0"/>
              <a:t> after </a:t>
            </a:r>
            <a:r>
              <a:rPr lang="de-CH" dirty="0" err="1" smtClean="0"/>
              <a:t>removing</a:t>
            </a:r>
            <a:r>
              <a:rPr lang="de-CH" dirty="0" smtClean="0"/>
              <a:t> IBNYR </a:t>
            </a:r>
            <a:r>
              <a:rPr lang="de-CH" dirty="0" err="1" smtClean="0"/>
              <a:t>claims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smtClean="0"/>
              <a:t>a large </a:t>
            </a:r>
            <a:r>
              <a:rPr lang="de-CH" dirty="0" err="1" smtClean="0"/>
              <a:t>amount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individual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needs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processed</a:t>
            </a:r>
            <a:r>
              <a:rPr lang="de-CH" dirty="0" smtClean="0"/>
              <a:t> </a:t>
            </a:r>
            <a:r>
              <a:rPr lang="de-CH" dirty="0" smtClean="0">
                <a:sym typeface="Wingdings" pitchFamily="2" charset="2"/>
              </a:rPr>
              <a:t> IT / </a:t>
            </a:r>
            <a:r>
              <a:rPr lang="de-CH" dirty="0" err="1" smtClean="0">
                <a:sym typeface="Wingdings" pitchFamily="2" charset="2"/>
              </a:rPr>
              <a:t>actuarial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tools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the</a:t>
            </a:r>
            <a:r>
              <a:rPr lang="de-CH" dirty="0" smtClean="0"/>
              <a:t> model </a:t>
            </a:r>
            <a:r>
              <a:rPr lang="de-CH" dirty="0" err="1" smtClean="0"/>
              <a:t>presented</a:t>
            </a:r>
            <a:r>
              <a:rPr lang="de-CH" dirty="0" smtClean="0"/>
              <a:t> </a:t>
            </a:r>
            <a:r>
              <a:rPr lang="de-CH" dirty="0" err="1" smtClean="0"/>
              <a:t>provides</a:t>
            </a:r>
            <a:r>
              <a:rPr lang="de-CH" dirty="0" smtClean="0"/>
              <a:t> a </a:t>
            </a:r>
            <a:r>
              <a:rPr lang="de-CH" dirty="0" err="1" smtClean="0"/>
              <a:t>best</a:t>
            </a:r>
            <a:r>
              <a:rPr lang="de-CH" dirty="0" smtClean="0"/>
              <a:t> </a:t>
            </a:r>
            <a:r>
              <a:rPr lang="de-CH" dirty="0" err="1" smtClean="0"/>
              <a:t>estimate</a:t>
            </a:r>
            <a:r>
              <a:rPr lang="de-CH" dirty="0" smtClean="0"/>
              <a:t>, </a:t>
            </a:r>
            <a:r>
              <a:rPr lang="de-CH" dirty="0" err="1" smtClean="0"/>
              <a:t>error</a:t>
            </a:r>
            <a:r>
              <a:rPr lang="de-CH" dirty="0" smtClean="0"/>
              <a:t> </a:t>
            </a:r>
            <a:r>
              <a:rPr lang="de-CH" dirty="0" err="1" smtClean="0"/>
              <a:t>estimates</a:t>
            </a:r>
            <a:r>
              <a:rPr lang="de-CH" dirty="0" smtClean="0"/>
              <a:t> </a:t>
            </a:r>
            <a:r>
              <a:rPr lang="de-CH" dirty="0" err="1" smtClean="0"/>
              <a:t>can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derived</a:t>
            </a:r>
            <a:r>
              <a:rPr lang="de-CH" dirty="0" smtClean="0"/>
              <a:t> </a:t>
            </a:r>
            <a:r>
              <a:rPr lang="de-CH" dirty="0" err="1" smtClean="0"/>
              <a:t>as</a:t>
            </a:r>
            <a:r>
              <a:rPr lang="de-CH" dirty="0" smtClean="0"/>
              <a:t> well</a:t>
            </a:r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Like</a:t>
            </a:r>
            <a:r>
              <a:rPr lang="de-CH" dirty="0" smtClean="0"/>
              <a:t> </a:t>
            </a:r>
            <a:r>
              <a:rPr lang="de-CH" dirty="0" err="1" smtClean="0"/>
              <a:t>any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reserving</a:t>
            </a:r>
            <a:r>
              <a:rPr lang="de-CH" dirty="0" smtClean="0"/>
              <a:t> </a:t>
            </a:r>
            <a:r>
              <a:rPr lang="de-CH" dirty="0" err="1" smtClean="0"/>
              <a:t>method</a:t>
            </a:r>
            <a:r>
              <a:rPr lang="de-CH" dirty="0" smtClean="0"/>
              <a:t>, ICD </a:t>
            </a:r>
            <a:r>
              <a:rPr lang="de-CH" dirty="0" err="1" smtClean="0"/>
              <a:t>requires</a:t>
            </a:r>
            <a:r>
              <a:rPr lang="de-CH" dirty="0" smtClean="0"/>
              <a:t> </a:t>
            </a:r>
            <a:r>
              <a:rPr lang="de-CH" dirty="0" err="1" smtClean="0"/>
              <a:t>actuarial</a:t>
            </a:r>
            <a:r>
              <a:rPr lang="de-CH" dirty="0" smtClean="0"/>
              <a:t> </a:t>
            </a:r>
            <a:r>
              <a:rPr lang="de-CH" dirty="0" err="1" smtClean="0"/>
              <a:t>judgement</a:t>
            </a:r>
            <a:r>
              <a:rPr lang="de-CH" dirty="0" smtClean="0"/>
              <a:t>!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ensuring</a:t>
            </a:r>
            <a:r>
              <a:rPr lang="de-CH" dirty="0" smtClean="0"/>
              <a:t> </a:t>
            </a:r>
            <a:r>
              <a:rPr lang="de-CH" dirty="0" err="1" smtClean="0"/>
              <a:t>homogeneity</a:t>
            </a:r>
            <a:r>
              <a:rPr lang="de-CH" dirty="0" smtClean="0"/>
              <a:t> in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history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parameter</a:t>
            </a:r>
            <a:r>
              <a:rPr lang="de-CH" dirty="0" smtClean="0"/>
              <a:t> </a:t>
            </a:r>
            <a:r>
              <a:rPr lang="de-CH" dirty="0" err="1" smtClean="0"/>
              <a:t>choice</a:t>
            </a:r>
            <a:r>
              <a:rPr lang="de-CH" dirty="0" smtClean="0"/>
              <a:t> / model </a:t>
            </a:r>
            <a:r>
              <a:rPr lang="de-CH" dirty="0" err="1" smtClean="0"/>
              <a:t>options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sensitivity</a:t>
            </a:r>
            <a:r>
              <a:rPr lang="de-CH" dirty="0" smtClean="0"/>
              <a:t> </a:t>
            </a:r>
            <a:r>
              <a:rPr lang="de-CH" dirty="0" err="1" smtClean="0"/>
              <a:t>testing</a:t>
            </a:r>
            <a:r>
              <a:rPr lang="de-CH" dirty="0" smtClean="0"/>
              <a:t> – </a:t>
            </a:r>
            <a:r>
              <a:rPr lang="de-CH" dirty="0" err="1" smtClean="0"/>
              <a:t>robustness</a:t>
            </a:r>
            <a:r>
              <a:rPr lang="de-CH" dirty="0" smtClean="0"/>
              <a:t>!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understanding</a:t>
            </a:r>
            <a:r>
              <a:rPr lang="de-CH" dirty="0" smtClean="0"/>
              <a:t> </a:t>
            </a:r>
            <a:r>
              <a:rPr lang="de-CH" dirty="0" err="1" smtClean="0"/>
              <a:t>differences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CL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other</a:t>
            </a:r>
            <a:r>
              <a:rPr lang="de-CH" dirty="0" smtClean="0"/>
              <a:t> </a:t>
            </a:r>
            <a:r>
              <a:rPr lang="de-CH" dirty="0" err="1" smtClean="0"/>
              <a:t>models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Outlook: </a:t>
            </a:r>
            <a:r>
              <a:rPr lang="de-CH" dirty="0" err="1" smtClean="0"/>
              <a:t>stochastic</a:t>
            </a:r>
            <a:r>
              <a:rPr lang="de-CH" dirty="0" smtClean="0"/>
              <a:t> ICD 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more</a:t>
            </a:r>
            <a:r>
              <a:rPr lang="de-CH" dirty="0" smtClean="0"/>
              <a:t> </a:t>
            </a:r>
            <a:r>
              <a:rPr lang="de-CH" dirty="0" err="1" smtClean="0"/>
              <a:t>suitable</a:t>
            </a:r>
            <a:r>
              <a:rPr lang="de-CH" dirty="0" smtClean="0"/>
              <a:t> in </a:t>
            </a:r>
            <a:r>
              <a:rPr lang="de-CH" dirty="0" err="1" smtClean="0"/>
              <a:t>case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changing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handling</a:t>
            </a:r>
            <a:r>
              <a:rPr lang="de-CH" dirty="0" smtClean="0"/>
              <a:t> </a:t>
            </a:r>
            <a:r>
              <a:rPr lang="de-CH" dirty="0" err="1" smtClean="0"/>
              <a:t>speed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can</a:t>
            </a:r>
            <a:r>
              <a:rPr lang="de-CH" dirty="0" smtClean="0"/>
              <a:t> </a:t>
            </a:r>
            <a:r>
              <a:rPr lang="de-CH" dirty="0" err="1" smtClean="0"/>
              <a:t>provide</a:t>
            </a:r>
            <a:r>
              <a:rPr lang="de-CH" dirty="0" smtClean="0"/>
              <a:t> a </a:t>
            </a:r>
            <a:r>
              <a:rPr lang="de-CH" dirty="0" err="1" smtClean="0"/>
              <a:t>distribution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ultimate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amounts</a:t>
            </a:r>
            <a:endParaRPr lang="de-CH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16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ICD: An </a:t>
            </a:r>
            <a:r>
              <a:rPr lang="de-CH" sz="2400" dirty="0" err="1" smtClean="0"/>
              <a:t>Application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smtClean="0"/>
              <a:t>Further </a:t>
            </a:r>
            <a:r>
              <a:rPr lang="de-CH" sz="2400" b="0" dirty="0" err="1" smtClean="0"/>
              <a:t>questions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534345"/>
            <a:ext cx="3420380" cy="180020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 anchor="ctr"/>
          <a:lstStyle/>
          <a:p>
            <a:pPr algn="ctr">
              <a:buNone/>
            </a:pPr>
            <a:r>
              <a:rPr lang="de-CH" sz="20000" dirty="0" smtClean="0"/>
              <a:t>?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17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7271822" cy="702821"/>
          </a:xfrm>
        </p:spPr>
        <p:txBody>
          <a:bodyPr/>
          <a:lstStyle/>
          <a:p>
            <a:r>
              <a:rPr lang="de-CH" sz="2400" dirty="0" smtClean="0"/>
              <a:t>Dessert: Personal </a:t>
            </a:r>
            <a:r>
              <a:rPr lang="de-CH" sz="2400" dirty="0" err="1" smtClean="0"/>
              <a:t>Liability</a:t>
            </a:r>
            <a:r>
              <a:rPr lang="de-CH" sz="2400" dirty="0" smtClean="0"/>
              <a:t> (0.1 MCHF – 5 MCHF)</a:t>
            </a:r>
            <a:br>
              <a:rPr lang="de-CH" sz="2400" dirty="0" smtClean="0"/>
            </a:br>
            <a:r>
              <a:rPr lang="de-CH" sz="2400" b="0" dirty="0" err="1" smtClean="0">
                <a:solidFill>
                  <a:schemeClr val="accent1"/>
                </a:solidFill>
              </a:rPr>
              <a:t>Incurred</a:t>
            </a:r>
            <a:r>
              <a:rPr lang="de-CH" sz="2400" b="0" dirty="0" smtClean="0">
                <a:solidFill>
                  <a:schemeClr val="accent1"/>
                </a:solidFill>
              </a:rPr>
              <a:t> </a:t>
            </a:r>
            <a:r>
              <a:rPr lang="de-CH" sz="2400" b="0" dirty="0" err="1" smtClean="0">
                <a:solidFill>
                  <a:schemeClr val="accent1"/>
                </a:solidFill>
              </a:rPr>
              <a:t>data</a:t>
            </a:r>
            <a:r>
              <a:rPr lang="de-CH" sz="2400" b="0" dirty="0" smtClean="0">
                <a:solidFill>
                  <a:schemeClr val="accent1"/>
                </a:solidFill>
              </a:rPr>
              <a:t> </a:t>
            </a:r>
            <a:r>
              <a:rPr lang="de-CH" sz="2400" b="0" dirty="0" smtClean="0"/>
              <a:t>(300 </a:t>
            </a:r>
            <a:r>
              <a:rPr lang="de-CH" sz="2400" b="0" dirty="0" err="1" smtClean="0"/>
              <a:t>claims</a:t>
            </a:r>
            <a:r>
              <a:rPr lang="de-CH" sz="2400" b="0" dirty="0" smtClean="0"/>
              <a:t>)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014065"/>
            <a:ext cx="8928670" cy="23494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sz="2000" dirty="0" err="1" smtClean="0"/>
              <a:t>This</a:t>
            </a:r>
            <a:r>
              <a:rPr lang="de-CH" sz="2000" dirty="0" smtClean="0"/>
              <a:t> </a:t>
            </a:r>
            <a:r>
              <a:rPr lang="de-CH" sz="2000" dirty="0" err="1" smtClean="0"/>
              <a:t>data</a:t>
            </a:r>
            <a:r>
              <a:rPr lang="de-CH" sz="2000" dirty="0" smtClean="0"/>
              <a:t> </a:t>
            </a:r>
            <a:r>
              <a:rPr lang="de-CH" sz="2000" dirty="0" err="1" smtClean="0"/>
              <a:t>set</a:t>
            </a:r>
            <a:r>
              <a:rPr lang="de-CH" sz="2000" dirty="0" smtClean="0"/>
              <a:t> </a:t>
            </a:r>
            <a:r>
              <a:rPr lang="de-CH" sz="2000" dirty="0" err="1" smtClean="0"/>
              <a:t>contains</a:t>
            </a:r>
            <a:r>
              <a:rPr lang="de-CH" sz="2000" dirty="0" smtClean="0"/>
              <a:t> </a:t>
            </a:r>
            <a:r>
              <a:rPr lang="de-CH" sz="2000" dirty="0" err="1" smtClean="0"/>
              <a:t>some</a:t>
            </a:r>
            <a:r>
              <a:rPr lang="de-CH" sz="2000" dirty="0" smtClean="0"/>
              <a:t> large all-</a:t>
            </a:r>
            <a:r>
              <a:rPr lang="de-CH" sz="2000" dirty="0" err="1" smtClean="0"/>
              <a:t>or</a:t>
            </a:r>
            <a:r>
              <a:rPr lang="de-CH" sz="2000" dirty="0" smtClean="0"/>
              <a:t>-</a:t>
            </a:r>
            <a:r>
              <a:rPr lang="de-CH" sz="2000" dirty="0" err="1" smtClean="0"/>
              <a:t>nothing</a:t>
            </a:r>
            <a:r>
              <a:rPr lang="de-CH" sz="2000" dirty="0" smtClean="0"/>
              <a:t> </a:t>
            </a:r>
            <a:r>
              <a:rPr lang="de-CH" sz="2000" dirty="0" err="1" smtClean="0"/>
              <a:t>claims</a:t>
            </a:r>
            <a:r>
              <a:rPr lang="de-CH" sz="2000" dirty="0" smtClean="0"/>
              <a:t>, </a:t>
            </a:r>
            <a:r>
              <a:rPr lang="de-CH" sz="2000" dirty="0" err="1" smtClean="0"/>
              <a:t>mostly</a:t>
            </a:r>
            <a:r>
              <a:rPr lang="de-CH" sz="2000" dirty="0" smtClean="0"/>
              <a:t> in </a:t>
            </a:r>
            <a:r>
              <a:rPr lang="de-CH" sz="2000" dirty="0" err="1" smtClean="0"/>
              <a:t>earlier</a:t>
            </a:r>
            <a:r>
              <a:rPr lang="de-CH" sz="2000" dirty="0" smtClean="0"/>
              <a:t> AYs</a:t>
            </a:r>
          </a:p>
          <a:p>
            <a:pPr>
              <a:buFont typeface="Arial" pitchFamily="34" charset="0"/>
              <a:buChar char="•"/>
            </a:pPr>
            <a:r>
              <a:rPr lang="de-CH" sz="2000" dirty="0" smtClean="0"/>
              <a:t>In CL, such </a:t>
            </a:r>
            <a:r>
              <a:rPr lang="de-CH" sz="2000" dirty="0" err="1" smtClean="0"/>
              <a:t>claims</a:t>
            </a:r>
            <a:r>
              <a:rPr lang="de-CH" sz="2000" dirty="0" smtClean="0"/>
              <a:t> </a:t>
            </a:r>
            <a:r>
              <a:rPr lang="de-CH" sz="2000" dirty="0" err="1" smtClean="0"/>
              <a:t>affect</a:t>
            </a:r>
            <a:r>
              <a:rPr lang="de-CH" sz="2000" dirty="0" smtClean="0"/>
              <a:t> </a:t>
            </a:r>
            <a:r>
              <a:rPr lang="de-CH" sz="2000" dirty="0" err="1" smtClean="0"/>
              <a:t>age-to-age</a:t>
            </a:r>
            <a:r>
              <a:rPr lang="de-CH" sz="2000" dirty="0" smtClean="0"/>
              <a:t> </a:t>
            </a:r>
            <a:r>
              <a:rPr lang="de-CH" sz="2000" dirty="0" err="1" smtClean="0"/>
              <a:t>factors</a:t>
            </a:r>
            <a:r>
              <a:rPr lang="de-CH" sz="2000" dirty="0" smtClean="0"/>
              <a:t>, </a:t>
            </a:r>
            <a:r>
              <a:rPr lang="de-CH" sz="2000" dirty="0" err="1" smtClean="0"/>
              <a:t>causing</a:t>
            </a:r>
            <a:r>
              <a:rPr lang="de-CH" sz="2000" dirty="0" smtClean="0"/>
              <a:t> </a:t>
            </a:r>
            <a:r>
              <a:rPr lang="de-CH" sz="2000" dirty="0" err="1" smtClean="0"/>
              <a:t>low</a:t>
            </a:r>
            <a:r>
              <a:rPr lang="de-CH" sz="2000" dirty="0" smtClean="0"/>
              <a:t> </a:t>
            </a:r>
            <a:r>
              <a:rPr lang="de-CH" sz="2000" dirty="0" err="1" smtClean="0"/>
              <a:t>estimates</a:t>
            </a:r>
            <a:endParaRPr lang="de-CH" sz="2000" dirty="0" smtClean="0"/>
          </a:p>
          <a:p>
            <a:pPr>
              <a:buFont typeface="Arial" pitchFamily="34" charset="0"/>
              <a:buChar char="•"/>
            </a:pPr>
            <a:r>
              <a:rPr lang="de-CH" sz="2000" dirty="0" smtClean="0"/>
              <a:t>In ICD, such </a:t>
            </a:r>
            <a:r>
              <a:rPr lang="de-CH" sz="2000" dirty="0" err="1" smtClean="0"/>
              <a:t>claims</a:t>
            </a:r>
            <a:r>
              <a:rPr lang="de-CH" sz="2000" dirty="0" smtClean="0"/>
              <a:t> will </a:t>
            </a:r>
            <a:r>
              <a:rPr lang="de-CH" sz="2000" dirty="0" err="1" smtClean="0"/>
              <a:t>obtain</a:t>
            </a:r>
            <a:r>
              <a:rPr lang="de-CH" sz="2000" dirty="0" smtClean="0"/>
              <a:t> </a:t>
            </a:r>
            <a:r>
              <a:rPr lang="de-CH" sz="2000" dirty="0" err="1" smtClean="0"/>
              <a:t>negligible</a:t>
            </a:r>
            <a:r>
              <a:rPr lang="de-CH" sz="2000" dirty="0" smtClean="0"/>
              <a:t> </a:t>
            </a:r>
            <a:r>
              <a:rPr lang="de-CH" sz="2000" dirty="0" err="1" smtClean="0"/>
              <a:t>weights</a:t>
            </a:r>
            <a:endParaRPr lang="de-CH" sz="2000" dirty="0" smtClean="0"/>
          </a:p>
          <a:p>
            <a:pPr>
              <a:buFont typeface="Arial" pitchFamily="34" charset="0"/>
              <a:buChar char="•"/>
            </a:pPr>
            <a:r>
              <a:rPr lang="de-CH" sz="2000" dirty="0" smtClean="0"/>
              <a:t>The </a:t>
            </a:r>
            <a:r>
              <a:rPr lang="de-CH" sz="2000" dirty="0" err="1" smtClean="0"/>
              <a:t>overall</a:t>
            </a:r>
            <a:r>
              <a:rPr lang="de-CH" sz="2000" dirty="0" smtClean="0"/>
              <a:t> negative </a:t>
            </a:r>
            <a:r>
              <a:rPr lang="de-CH" sz="2000" dirty="0" err="1" smtClean="0"/>
              <a:t>deviation</a:t>
            </a:r>
            <a:r>
              <a:rPr lang="de-CH" sz="2000" dirty="0" smtClean="0"/>
              <a:t> </a:t>
            </a:r>
            <a:r>
              <a:rPr lang="de-CH" sz="2000" dirty="0" err="1" smtClean="0"/>
              <a:t>is</a:t>
            </a:r>
            <a:r>
              <a:rPr lang="de-CH" sz="2000" dirty="0" smtClean="0"/>
              <a:t> due </a:t>
            </a:r>
            <a:r>
              <a:rPr lang="de-CH" sz="2000" dirty="0" err="1" smtClean="0"/>
              <a:t>to</a:t>
            </a:r>
            <a:r>
              <a:rPr lang="de-CH" sz="2000" dirty="0" smtClean="0"/>
              <a:t> a </a:t>
            </a:r>
            <a:r>
              <a:rPr lang="de-CH" sz="2000" dirty="0" err="1" smtClean="0"/>
              <a:t>combination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endParaRPr lang="de-CH" sz="2000" dirty="0" smtClean="0"/>
          </a:p>
          <a:p>
            <a:pPr lvl="2">
              <a:buFont typeface="Arial" pitchFamily="34" charset="0"/>
              <a:buChar char="•"/>
            </a:pPr>
            <a:r>
              <a:rPr lang="de-CH" sz="2000" dirty="0" err="1" smtClean="0"/>
              <a:t>conservative</a:t>
            </a:r>
            <a:r>
              <a:rPr lang="de-CH" sz="2000" dirty="0" smtClean="0"/>
              <a:t> </a:t>
            </a:r>
            <a:r>
              <a:rPr lang="de-CH" sz="2000" dirty="0" err="1" smtClean="0"/>
              <a:t>claim</a:t>
            </a:r>
            <a:r>
              <a:rPr lang="de-CH" sz="2000" dirty="0" smtClean="0"/>
              <a:t> </a:t>
            </a:r>
            <a:r>
              <a:rPr lang="de-CH" sz="2000" dirty="0" err="1" smtClean="0"/>
              <a:t>reserves</a:t>
            </a:r>
            <a:endParaRPr lang="de-CH" sz="2000" dirty="0" smtClean="0"/>
          </a:p>
          <a:p>
            <a:pPr lvl="2">
              <a:buFont typeface="Arial" pitchFamily="34" charset="0"/>
              <a:buChar char="•"/>
            </a:pPr>
            <a:r>
              <a:rPr lang="de-CH" sz="2000" dirty="0" err="1" smtClean="0"/>
              <a:t>faster</a:t>
            </a:r>
            <a:r>
              <a:rPr lang="de-CH" sz="2000" dirty="0" smtClean="0"/>
              <a:t> </a:t>
            </a:r>
            <a:r>
              <a:rPr lang="de-CH" sz="2000" dirty="0" err="1" smtClean="0"/>
              <a:t>settlement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claims</a:t>
            </a:r>
            <a:r>
              <a:rPr lang="de-CH" sz="2000" dirty="0" smtClean="0"/>
              <a:t> </a:t>
            </a:r>
            <a:r>
              <a:rPr lang="de-CH" sz="2000" dirty="0" err="1" smtClean="0"/>
              <a:t>over</a:t>
            </a:r>
            <a:r>
              <a:rPr lang="de-CH" sz="2000" dirty="0" smtClean="0"/>
              <a:t> time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18</a:t>
            </a:fld>
            <a:endParaRPr lang="de-CH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2620" y="1043735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Chain </a:t>
            </a:r>
            <a:r>
              <a:rPr lang="de-CH" sz="2400" dirty="0" err="1" smtClean="0"/>
              <a:t>Ladder</a:t>
            </a:r>
            <a:r>
              <a:rPr lang="de-CH" sz="2400" dirty="0" smtClean="0"/>
              <a:t> </a:t>
            </a:r>
            <a:r>
              <a:rPr lang="de-CH" sz="2400" dirty="0" err="1" smtClean="0"/>
              <a:t>Based</a:t>
            </a:r>
            <a:r>
              <a:rPr lang="de-CH" sz="2400" dirty="0" smtClean="0"/>
              <a:t> </a:t>
            </a:r>
            <a:r>
              <a:rPr lang="de-CH" sz="2400" dirty="0" err="1" smtClean="0"/>
              <a:t>Methods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err="1" smtClean="0"/>
              <a:t>Limitations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6" cy="225025"/>
          </a:xfrm>
        </p:spPr>
        <p:txBody>
          <a:bodyPr/>
          <a:lstStyle/>
          <a:p>
            <a:r>
              <a:rPr lang="de-CH" sz="800" dirty="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Classical</a:t>
            </a:r>
            <a:r>
              <a:rPr lang="de-CH" dirty="0" smtClean="0"/>
              <a:t> </a:t>
            </a:r>
            <a:r>
              <a:rPr lang="de-CH" dirty="0" err="1" smtClean="0"/>
              <a:t>chain</a:t>
            </a:r>
            <a:r>
              <a:rPr lang="de-CH" dirty="0" smtClean="0"/>
              <a:t> </a:t>
            </a:r>
            <a:r>
              <a:rPr lang="de-CH" dirty="0" err="1" smtClean="0"/>
              <a:t>ladder</a:t>
            </a:r>
            <a:r>
              <a:rPr lang="de-CH" dirty="0" smtClean="0"/>
              <a:t> (CL) </a:t>
            </a:r>
            <a:r>
              <a:rPr lang="de-CH" dirty="0" err="1" smtClean="0"/>
              <a:t>based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reserving</a:t>
            </a:r>
            <a:r>
              <a:rPr lang="de-CH" dirty="0" smtClean="0"/>
              <a:t> </a:t>
            </a:r>
            <a:r>
              <a:rPr lang="de-CH" dirty="0" err="1" smtClean="0"/>
              <a:t>methods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</a:t>
            </a:r>
            <a:r>
              <a:rPr lang="de-CH" dirty="0" err="1" smtClean="0">
                <a:sym typeface="Wingdings" pitchFamily="2" charset="2"/>
              </a:rPr>
              <a:t>standard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practice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for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err="1" smtClean="0">
                <a:sym typeface="Wingdings" pitchFamily="2" charset="2"/>
              </a:rPr>
              <a:t>attritional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claims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smtClean="0">
                <a:sym typeface="Wingdings" pitchFamily="2" charset="2"/>
              </a:rPr>
              <a:t>large </a:t>
            </a:r>
            <a:r>
              <a:rPr lang="de-CH" dirty="0" err="1" smtClean="0">
                <a:sym typeface="Wingdings" pitchFamily="2" charset="2"/>
              </a:rPr>
              <a:t>volumes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err="1" smtClean="0">
                <a:sym typeface="Wingdings" pitchFamily="2" charset="2"/>
              </a:rPr>
              <a:t>historically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homogeneous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risks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err="1" smtClean="0">
                <a:sym typeface="Wingdings" pitchFamily="2" charset="2"/>
              </a:rPr>
              <a:t>claims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with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expected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development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based</a:t>
            </a:r>
            <a:r>
              <a:rPr lang="de-CH" dirty="0" smtClean="0">
                <a:sym typeface="Wingdings" pitchFamily="2" charset="2"/>
              </a:rPr>
              <a:t> on AY / DY </a:t>
            </a:r>
            <a:r>
              <a:rPr lang="de-CH" dirty="0" err="1" smtClean="0">
                <a:sym typeface="Wingdings" pitchFamily="2" charset="2"/>
              </a:rPr>
              <a:t>only</a:t>
            </a:r>
            <a:r>
              <a:rPr lang="de-CH" dirty="0" smtClean="0">
                <a:sym typeface="Wingdings" pitchFamily="2" charset="2"/>
              </a:rPr>
              <a:t> (</a:t>
            </a:r>
            <a:r>
              <a:rPr lang="de-CH" dirty="0" err="1" smtClean="0">
                <a:sym typeface="Wingdings" pitchFamily="2" charset="2"/>
              </a:rPr>
              <a:t>no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calendar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year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effect</a:t>
            </a:r>
            <a:r>
              <a:rPr lang="de-CH" dirty="0" smtClean="0">
                <a:sym typeface="Wingdings" pitchFamily="2" charset="2"/>
              </a:rPr>
              <a:t>)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>
                <a:sym typeface="Wingdings" pitchFamily="2" charset="2"/>
              </a:rPr>
              <a:t>sufficient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historical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claims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information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endParaRPr lang="de-CH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e-CH" dirty="0" err="1" smtClean="0">
                <a:sym typeface="Wingdings" pitchFamily="2" charset="2"/>
              </a:rPr>
              <a:t>Counterexample</a:t>
            </a:r>
            <a:r>
              <a:rPr lang="de-CH" dirty="0" smtClean="0">
                <a:sym typeface="Wingdings" pitchFamily="2" charset="2"/>
              </a:rPr>
              <a:t>: </a:t>
            </a:r>
            <a:r>
              <a:rPr lang="de-CH" dirty="0" err="1" smtClean="0">
                <a:sym typeface="Wingdings" pitchFamily="2" charset="2"/>
              </a:rPr>
              <a:t>motor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liability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includes</a:t>
            </a:r>
            <a:r>
              <a:rPr lang="de-CH" dirty="0" smtClean="0"/>
              <a:t> large </a:t>
            </a:r>
            <a:r>
              <a:rPr lang="de-CH" dirty="0" err="1" smtClean="0"/>
              <a:t>claims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inflation</a:t>
            </a:r>
            <a:r>
              <a:rPr lang="de-CH" dirty="0" smtClean="0"/>
              <a:t> </a:t>
            </a:r>
            <a:r>
              <a:rPr lang="de-CH" dirty="0" err="1" smtClean="0"/>
              <a:t>effects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property</a:t>
            </a:r>
            <a:r>
              <a:rPr lang="de-CH" dirty="0" smtClean="0"/>
              <a:t> </a:t>
            </a:r>
            <a:r>
              <a:rPr lang="de-CH" dirty="0" err="1" smtClean="0"/>
              <a:t>damage</a:t>
            </a:r>
            <a:r>
              <a:rPr lang="de-CH" dirty="0" smtClean="0"/>
              <a:t> vs. </a:t>
            </a:r>
            <a:r>
              <a:rPr lang="de-CH" dirty="0" err="1" smtClean="0"/>
              <a:t>bodily</a:t>
            </a:r>
            <a:r>
              <a:rPr lang="de-CH" dirty="0" smtClean="0"/>
              <a:t> </a:t>
            </a:r>
            <a:r>
              <a:rPr lang="de-CH" dirty="0" err="1" smtClean="0"/>
              <a:t>injury</a:t>
            </a:r>
            <a:r>
              <a:rPr lang="de-CH" dirty="0" smtClean="0"/>
              <a:t> </a:t>
            </a:r>
            <a:r>
              <a:rPr lang="de-CH" dirty="0" smtClean="0">
                <a:sym typeface="Wingdings" pitchFamily="2" charset="2"/>
              </a:rPr>
              <a:t> </a:t>
            </a:r>
            <a:r>
              <a:rPr lang="de-CH" dirty="0" err="1" smtClean="0">
                <a:sym typeface="Wingdings" pitchFamily="2" charset="2"/>
              </a:rPr>
              <a:t>general</a:t>
            </a:r>
            <a:r>
              <a:rPr lang="de-CH" dirty="0" smtClean="0">
                <a:sym typeface="Wingdings" pitchFamily="2" charset="2"/>
              </a:rPr>
              <a:t> n</a:t>
            </a:r>
            <a:r>
              <a:rPr lang="de-CH" dirty="0" smtClean="0"/>
              <a:t>on-</a:t>
            </a:r>
            <a:r>
              <a:rPr lang="de-CH" dirty="0" err="1" smtClean="0"/>
              <a:t>homogeneity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changes</a:t>
            </a:r>
            <a:r>
              <a:rPr lang="de-CH" dirty="0" smtClean="0"/>
              <a:t> in legal </a:t>
            </a:r>
            <a:r>
              <a:rPr lang="de-CH" dirty="0" err="1" smtClean="0"/>
              <a:t>environment</a:t>
            </a:r>
            <a:r>
              <a:rPr lang="de-CH" dirty="0" smtClean="0"/>
              <a:t> (</a:t>
            </a:r>
            <a:r>
              <a:rPr lang="de-CH" dirty="0" err="1" smtClean="0"/>
              <a:t>whiplash</a:t>
            </a:r>
            <a:r>
              <a:rPr lang="de-CH" dirty="0" smtClean="0"/>
              <a:t>, „Via </a:t>
            </a:r>
            <a:r>
              <a:rPr lang="de-CH" dirty="0" err="1" smtClean="0"/>
              <a:t>sicura</a:t>
            </a:r>
            <a:r>
              <a:rPr lang="de-CH" dirty="0" smtClean="0"/>
              <a:t>“) </a:t>
            </a:r>
            <a:r>
              <a:rPr lang="de-CH" dirty="0" smtClean="0">
                <a:sym typeface="Wingdings" pitchFamily="2" charset="2"/>
              </a:rPr>
              <a:t> </a:t>
            </a:r>
            <a:r>
              <a:rPr lang="de-CH" dirty="0" err="1" smtClean="0">
                <a:sym typeface="Wingdings" pitchFamily="2" charset="2"/>
              </a:rPr>
              <a:t>historical</a:t>
            </a:r>
            <a:r>
              <a:rPr lang="de-CH" dirty="0" smtClean="0">
                <a:sym typeface="Wingdings" pitchFamily="2" charset="2"/>
              </a:rPr>
              <a:t> non-</a:t>
            </a:r>
            <a:r>
              <a:rPr lang="de-CH" dirty="0" err="1" smtClean="0">
                <a:sym typeface="Wingdings" pitchFamily="2" charset="2"/>
              </a:rPr>
              <a:t>homogeneity</a:t>
            </a:r>
            <a:endParaRPr lang="de-CH" dirty="0" smtClean="0">
              <a:sym typeface="Wingdings" pitchFamily="2" charset="2"/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smtClean="0">
                <a:sym typeface="Wingdings" pitchFamily="2" charset="2"/>
              </a:rPr>
              <a:t>lump-</a:t>
            </a:r>
            <a:r>
              <a:rPr lang="de-CH" dirty="0" err="1" smtClean="0">
                <a:sym typeface="Wingdings" pitchFamily="2" charset="2"/>
              </a:rPr>
              <a:t>sum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and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annuity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payments</a:t>
            </a:r>
            <a:r>
              <a:rPr lang="de-CH" dirty="0" smtClean="0">
                <a:sym typeface="Wingdings" pitchFamily="2" charset="2"/>
              </a:rPr>
              <a:t>  </a:t>
            </a:r>
            <a:r>
              <a:rPr lang="de-CH" dirty="0" err="1" smtClean="0">
                <a:sym typeface="Wingdings" pitchFamily="2" charset="2"/>
              </a:rPr>
              <a:t>shocks</a:t>
            </a:r>
            <a:r>
              <a:rPr lang="de-CH" dirty="0" smtClean="0">
                <a:sym typeface="Wingdings" pitchFamily="2" charset="2"/>
              </a:rPr>
              <a:t>, </a:t>
            </a:r>
            <a:r>
              <a:rPr lang="de-CH" dirty="0" err="1" smtClean="0">
                <a:sym typeface="Wingdings" pitchFamily="2" charset="2"/>
              </a:rPr>
              <a:t>complex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tail</a:t>
            </a:r>
            <a:r>
              <a:rPr lang="de-CH" dirty="0" smtClean="0">
                <a:sym typeface="Wingdings" pitchFamily="2" charset="2"/>
              </a:rPr>
              <a:t> </a:t>
            </a:r>
            <a:r>
              <a:rPr lang="de-CH" dirty="0" err="1" smtClean="0">
                <a:sym typeface="Wingdings" pitchFamily="2" charset="2"/>
              </a:rPr>
              <a:t>behaviour</a:t>
            </a:r>
            <a:endParaRPr lang="de-CH" dirty="0" smtClean="0"/>
          </a:p>
        </p:txBody>
      </p:sp>
      <p:sp>
        <p:nvSpPr>
          <p:cNvPr id="5" name="Pfeil nach rechts 4"/>
          <p:cNvSpPr/>
          <p:nvPr/>
        </p:nvSpPr>
        <p:spPr>
          <a:xfrm>
            <a:off x="587515" y="5679250"/>
            <a:ext cx="675075" cy="315035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352600" y="5679250"/>
            <a:ext cx="7695855" cy="33140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0" tIns="180000" rIns="0" bIns="72000" rtlCol="0" anchor="ctr">
            <a:spAutoFit/>
          </a:bodyPr>
          <a:lstStyle/>
          <a:p>
            <a:pPr marL="285750" indent="-285750" algn="ctr">
              <a:lnSpc>
                <a:spcPts val="600"/>
              </a:lnSpc>
              <a:spcAft>
                <a:spcPts val="400"/>
              </a:spcAft>
              <a:buClr>
                <a:schemeClr val="tx2"/>
              </a:buClr>
            </a:pP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need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find an alternative </a:t>
            </a:r>
            <a:r>
              <a:rPr lang="de-CH" dirty="0" err="1" smtClean="0"/>
              <a:t>reserving</a:t>
            </a:r>
            <a:r>
              <a:rPr lang="de-CH" dirty="0" smtClean="0"/>
              <a:t> </a:t>
            </a:r>
            <a:r>
              <a:rPr lang="de-CH" dirty="0" err="1" smtClean="0"/>
              <a:t>method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motor</a:t>
            </a:r>
            <a:r>
              <a:rPr lang="de-CH" dirty="0" smtClean="0"/>
              <a:t> </a:t>
            </a:r>
            <a:r>
              <a:rPr lang="de-CH" dirty="0" err="1" smtClean="0"/>
              <a:t>liability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2</a:t>
            </a:fld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Alternative Claim </a:t>
            </a:r>
            <a:r>
              <a:rPr lang="de-CH" sz="2400" dirty="0" err="1" smtClean="0"/>
              <a:t>Reserving</a:t>
            </a:r>
            <a:r>
              <a:rPr lang="de-CH" sz="2400" dirty="0" smtClean="0"/>
              <a:t> </a:t>
            </a:r>
            <a:r>
              <a:rPr lang="de-CH" sz="2400" dirty="0" err="1" smtClean="0"/>
              <a:t>Methods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smtClean="0"/>
              <a:t>Individual Claim Development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Classical</a:t>
            </a:r>
            <a:r>
              <a:rPr lang="de-CH" dirty="0" smtClean="0"/>
              <a:t> CL </a:t>
            </a:r>
            <a:r>
              <a:rPr lang="de-CH" dirty="0" err="1" smtClean="0"/>
              <a:t>methods</a:t>
            </a:r>
            <a:r>
              <a:rPr lang="de-CH" dirty="0" smtClean="0"/>
              <a:t> </a:t>
            </a:r>
            <a:r>
              <a:rPr lang="de-CH" dirty="0" err="1" smtClean="0"/>
              <a:t>aggregate</a:t>
            </a:r>
            <a:r>
              <a:rPr lang="de-CH" dirty="0" smtClean="0"/>
              <a:t> </a:t>
            </a:r>
            <a:r>
              <a:rPr lang="de-CH" dirty="0" err="1" smtClean="0"/>
              <a:t>historical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per </a:t>
            </a:r>
            <a:r>
              <a:rPr lang="de-CH" dirty="0" err="1" smtClean="0"/>
              <a:t>risk</a:t>
            </a:r>
            <a:r>
              <a:rPr lang="de-CH" dirty="0" smtClean="0"/>
              <a:t> in an AY – DY </a:t>
            </a:r>
            <a:r>
              <a:rPr lang="de-CH" dirty="0" err="1" smtClean="0"/>
              <a:t>triangle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Can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improve</a:t>
            </a:r>
            <a:r>
              <a:rPr lang="de-CH" dirty="0" smtClean="0"/>
              <a:t> </a:t>
            </a:r>
            <a:r>
              <a:rPr lang="de-CH" dirty="0" err="1" smtClean="0"/>
              <a:t>our</a:t>
            </a:r>
            <a:r>
              <a:rPr lang="de-CH" dirty="0" smtClean="0"/>
              <a:t> </a:t>
            </a:r>
            <a:r>
              <a:rPr lang="de-CH" dirty="0" err="1" smtClean="0"/>
              <a:t>estimates</a:t>
            </a:r>
            <a:r>
              <a:rPr lang="de-CH" dirty="0" smtClean="0"/>
              <a:t> </a:t>
            </a:r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skip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aggregation</a:t>
            </a:r>
            <a:r>
              <a:rPr lang="de-CH" dirty="0" smtClean="0"/>
              <a:t> </a:t>
            </a:r>
            <a:r>
              <a:rPr lang="de-CH" dirty="0" err="1" smtClean="0"/>
              <a:t>step</a:t>
            </a:r>
            <a:r>
              <a:rPr lang="de-CH" dirty="0" smtClean="0"/>
              <a:t>?</a:t>
            </a:r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Option 1: </a:t>
            </a:r>
            <a:r>
              <a:rPr lang="de-CH" dirty="0" err="1" smtClean="0"/>
              <a:t>deterministic</a:t>
            </a:r>
            <a:r>
              <a:rPr lang="de-CH" dirty="0" smtClean="0"/>
              <a:t> individual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development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triangulation</a:t>
            </a:r>
            <a:r>
              <a:rPr lang="de-CH" dirty="0" smtClean="0"/>
              <a:t>: </a:t>
            </a:r>
            <a:r>
              <a:rPr lang="de-CH" dirty="0" err="1" smtClean="0"/>
              <a:t>similar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classical</a:t>
            </a:r>
            <a:r>
              <a:rPr lang="de-CH" dirty="0" smtClean="0"/>
              <a:t> CL </a:t>
            </a:r>
            <a:r>
              <a:rPr lang="de-CH" dirty="0" err="1" smtClean="0"/>
              <a:t>methods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best</a:t>
            </a:r>
            <a:r>
              <a:rPr lang="de-CH" dirty="0" smtClean="0"/>
              <a:t> </a:t>
            </a:r>
            <a:r>
              <a:rPr lang="de-CH" dirty="0" err="1" smtClean="0"/>
              <a:t>estimate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</a:t>
            </a:r>
            <a:r>
              <a:rPr lang="de-CH" dirty="0" err="1" smtClean="0"/>
              <a:t>nearest</a:t>
            </a:r>
            <a:r>
              <a:rPr lang="de-CH" dirty="0" smtClean="0"/>
              <a:t> </a:t>
            </a:r>
            <a:r>
              <a:rPr lang="de-CH" dirty="0" err="1" smtClean="0"/>
              <a:t>neighbour</a:t>
            </a:r>
            <a:r>
              <a:rPr lang="de-CH" dirty="0" smtClean="0"/>
              <a:t> </a:t>
            </a:r>
            <a:r>
              <a:rPr lang="de-CH" dirty="0" err="1" smtClean="0"/>
              <a:t>approach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Option 2: </a:t>
            </a:r>
            <a:r>
              <a:rPr lang="de-CH" dirty="0" err="1" smtClean="0"/>
              <a:t>stochastic</a:t>
            </a:r>
            <a:r>
              <a:rPr lang="de-CH" dirty="0" smtClean="0"/>
              <a:t> individual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development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triangulation</a:t>
            </a:r>
            <a:r>
              <a:rPr lang="de-CH" dirty="0" smtClean="0"/>
              <a:t>: </a:t>
            </a:r>
            <a:r>
              <a:rPr lang="de-CH" dirty="0" err="1" smtClean="0"/>
              <a:t>development</a:t>
            </a:r>
            <a:r>
              <a:rPr lang="de-CH" dirty="0" smtClean="0"/>
              <a:t> </a:t>
            </a:r>
            <a:r>
              <a:rPr lang="de-CH" dirty="0" err="1" smtClean="0"/>
              <a:t>pattern</a:t>
            </a:r>
            <a:r>
              <a:rPr lang="de-CH" dirty="0" smtClean="0"/>
              <a:t> </a:t>
            </a:r>
            <a:r>
              <a:rPr lang="de-CH" dirty="0" err="1" smtClean="0"/>
              <a:t>based</a:t>
            </a:r>
            <a:r>
              <a:rPr lang="de-CH" dirty="0" smtClean="0"/>
              <a:t> on </a:t>
            </a:r>
            <a:r>
              <a:rPr lang="de-CH" dirty="0" err="1" smtClean="0"/>
              <a:t>number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per </a:t>
            </a:r>
            <a:r>
              <a:rPr lang="de-CH" dirty="0" err="1" smtClean="0"/>
              <a:t>claim</a:t>
            </a:r>
            <a:endParaRPr lang="de-CH" dirty="0" smtClean="0">
              <a:solidFill>
                <a:srgbClr val="FF0000"/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stochastic</a:t>
            </a:r>
            <a:r>
              <a:rPr lang="de-CH" dirty="0" smtClean="0"/>
              <a:t> </a:t>
            </a:r>
            <a:r>
              <a:rPr lang="de-CH" dirty="0" err="1" smtClean="0"/>
              <a:t>simulation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future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(</a:t>
            </a:r>
            <a:r>
              <a:rPr lang="de-CH" dirty="0" err="1" smtClean="0"/>
              <a:t>frequency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severity</a:t>
            </a:r>
            <a:r>
              <a:rPr lang="de-CH" dirty="0" smtClean="0"/>
              <a:t>)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literature</a:t>
            </a:r>
            <a:r>
              <a:rPr lang="de-CH" dirty="0" smtClean="0"/>
              <a:t>: Antonio et al. (2012), </a:t>
            </a:r>
            <a:r>
              <a:rPr lang="de-CH" dirty="0" err="1" smtClean="0"/>
              <a:t>Pigeon</a:t>
            </a:r>
            <a:r>
              <a:rPr lang="de-CH" dirty="0" smtClean="0"/>
              <a:t> et al. (2013), </a:t>
            </a:r>
            <a:r>
              <a:rPr lang="de-CH" dirty="0" err="1" smtClean="0"/>
              <a:t>Pigeon</a:t>
            </a:r>
            <a:r>
              <a:rPr lang="de-CH" dirty="0" smtClean="0"/>
              <a:t> et al. (2014)</a:t>
            </a:r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need</a:t>
            </a:r>
            <a:r>
              <a:rPr lang="de-CH" dirty="0" smtClean="0"/>
              <a:t> a </a:t>
            </a:r>
            <a:r>
              <a:rPr lang="de-CH" dirty="0" err="1" smtClean="0"/>
              <a:t>second</a:t>
            </a:r>
            <a:r>
              <a:rPr lang="de-CH" dirty="0" smtClean="0"/>
              <a:t> </a:t>
            </a:r>
            <a:r>
              <a:rPr lang="de-CH" dirty="0" err="1" smtClean="0"/>
              <a:t>opinion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our</a:t>
            </a:r>
            <a:r>
              <a:rPr lang="de-CH" dirty="0" smtClean="0"/>
              <a:t> CL </a:t>
            </a:r>
            <a:r>
              <a:rPr lang="de-CH" dirty="0" err="1" smtClean="0"/>
              <a:t>best</a:t>
            </a:r>
            <a:r>
              <a:rPr lang="de-CH" dirty="0" smtClean="0"/>
              <a:t> </a:t>
            </a:r>
            <a:r>
              <a:rPr lang="de-CH" dirty="0" err="1" smtClean="0"/>
              <a:t>estimate</a:t>
            </a:r>
            <a:endParaRPr lang="de-CH" dirty="0" smtClean="0"/>
          </a:p>
        </p:txBody>
      </p:sp>
      <p:sp>
        <p:nvSpPr>
          <p:cNvPr id="5" name="Pfeil nach rechts 4"/>
          <p:cNvSpPr/>
          <p:nvPr/>
        </p:nvSpPr>
        <p:spPr>
          <a:xfrm>
            <a:off x="677525" y="6039290"/>
            <a:ext cx="675075" cy="315035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3</a:t>
            </a:fld>
            <a:endParaRPr lang="de-CH"/>
          </a:p>
        </p:txBody>
      </p:sp>
      <p:sp>
        <p:nvSpPr>
          <p:cNvPr id="8" name="Textfeld 7"/>
          <p:cNvSpPr txBox="1"/>
          <p:nvPr/>
        </p:nvSpPr>
        <p:spPr>
          <a:xfrm>
            <a:off x="1487615" y="6039290"/>
            <a:ext cx="7065785" cy="33140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0" tIns="180000" rIns="0" bIns="72000" rtlCol="0" anchor="ctr">
            <a:spAutoFit/>
          </a:bodyPr>
          <a:lstStyle/>
          <a:p>
            <a:pPr marL="285750" indent="-285750">
              <a:lnSpc>
                <a:spcPts val="600"/>
              </a:lnSpc>
              <a:spcAft>
                <a:spcPts val="400"/>
              </a:spcAft>
              <a:buClr>
                <a:schemeClr val="tx2"/>
              </a:buClr>
            </a:pPr>
            <a:r>
              <a:rPr lang="de-CH" dirty="0" smtClean="0"/>
              <a:t>  Chosen </a:t>
            </a:r>
            <a:r>
              <a:rPr lang="de-CH" dirty="0" err="1" smtClean="0"/>
              <a:t>method</a:t>
            </a:r>
            <a:r>
              <a:rPr lang="de-CH" dirty="0" smtClean="0"/>
              <a:t>: </a:t>
            </a:r>
            <a:r>
              <a:rPr lang="de-CH" dirty="0" err="1" smtClean="0"/>
              <a:t>deterministic</a:t>
            </a:r>
            <a:r>
              <a:rPr lang="de-CH" dirty="0" smtClean="0"/>
              <a:t> individual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development</a:t>
            </a:r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7271822" cy="702821"/>
          </a:xfrm>
        </p:spPr>
        <p:txBody>
          <a:bodyPr/>
          <a:lstStyle/>
          <a:p>
            <a:r>
              <a:rPr lang="de-CH" sz="2300" dirty="0" err="1" smtClean="0"/>
              <a:t>Deterministic</a:t>
            </a:r>
            <a:r>
              <a:rPr lang="de-CH" sz="2300" dirty="0" smtClean="0"/>
              <a:t> Individual Claims Development (ICD) </a:t>
            </a:r>
            <a:r>
              <a:rPr lang="de-CH" sz="2300" b="0" dirty="0" err="1" smtClean="0"/>
              <a:t>Methodology</a:t>
            </a:r>
            <a:endParaRPr lang="de-CH" sz="23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Given</a:t>
            </a:r>
            <a:r>
              <a:rPr lang="de-CH" dirty="0" smtClean="0"/>
              <a:t> </a:t>
            </a:r>
            <a:r>
              <a:rPr lang="de-CH" dirty="0" err="1" smtClean="0"/>
              <a:t>historical</a:t>
            </a:r>
            <a:r>
              <a:rPr lang="de-CH" dirty="0" smtClean="0"/>
              <a:t> individual </a:t>
            </a:r>
            <a:r>
              <a:rPr lang="de-CH" dirty="0" err="1" smtClean="0"/>
              <a:t>incremental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i="1" dirty="0" err="1" smtClean="0"/>
              <a:t>C</a:t>
            </a:r>
            <a:r>
              <a:rPr lang="de-CH" i="1" baseline="-25000" dirty="0" err="1" smtClean="0"/>
              <a:t>i,k</a:t>
            </a:r>
            <a:r>
              <a:rPr lang="de-CH" dirty="0" smtClean="0"/>
              <a:t>,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need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estimate</a:t>
            </a:r>
            <a:r>
              <a:rPr lang="de-CH" dirty="0" smtClean="0"/>
              <a:t> </a:t>
            </a:r>
            <a:r>
              <a:rPr lang="de-CH" dirty="0" err="1" smtClean="0"/>
              <a:t>future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i="1" dirty="0" err="1" smtClean="0"/>
              <a:t>Ĉ</a:t>
            </a:r>
            <a:r>
              <a:rPr lang="de-CH" i="1" baseline="-25000" dirty="0" err="1" smtClean="0"/>
              <a:t>i,k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each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i="1" dirty="0" smtClean="0"/>
              <a:t>i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each</a:t>
            </a:r>
            <a:r>
              <a:rPr lang="de-CH" dirty="0" smtClean="0"/>
              <a:t> DY </a:t>
            </a:r>
            <a:r>
              <a:rPr lang="de-CH" i="1" dirty="0" smtClean="0"/>
              <a:t>k</a:t>
            </a:r>
            <a:r>
              <a:rPr lang="de-CH" dirty="0" smtClean="0"/>
              <a:t> ≤ </a:t>
            </a:r>
            <a:r>
              <a:rPr lang="de-CH" i="1" dirty="0" err="1" smtClean="0"/>
              <a:t>k</a:t>
            </a:r>
            <a:r>
              <a:rPr lang="de-CH" i="1" baseline="-25000" dirty="0" err="1" smtClean="0"/>
              <a:t>max</a:t>
            </a:r>
            <a:r>
              <a:rPr lang="de-CH" dirty="0" smtClean="0"/>
              <a:t> = </a:t>
            </a:r>
            <a:r>
              <a:rPr lang="de-CH" dirty="0" err="1" smtClean="0"/>
              <a:t>max</a:t>
            </a:r>
            <a:r>
              <a:rPr lang="de-CH" i="1" baseline="-25000" dirty="0" err="1" smtClean="0"/>
              <a:t>k</a:t>
            </a:r>
            <a:r>
              <a:rPr lang="de-CH" dirty="0" smtClean="0"/>
              <a:t>(</a:t>
            </a:r>
            <a:r>
              <a:rPr lang="de-CH" i="1" dirty="0" err="1" smtClean="0"/>
              <a:t>C</a:t>
            </a:r>
            <a:r>
              <a:rPr lang="de-CH" i="1" baseline="-25000" dirty="0" err="1" smtClean="0"/>
              <a:t>i,k</a:t>
            </a:r>
            <a:r>
              <a:rPr lang="de-CH" dirty="0" smtClean="0"/>
              <a:t>)</a:t>
            </a:r>
          </a:p>
          <a:p>
            <a:pPr lvl="2"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i="1" dirty="0" smtClean="0"/>
          </a:p>
          <a:p>
            <a:pPr>
              <a:buFont typeface="Arial" pitchFamily="34" charset="0"/>
              <a:buChar char="•"/>
            </a:pPr>
            <a:endParaRPr lang="de-CH" i="1" dirty="0" smtClean="0"/>
          </a:p>
          <a:p>
            <a:pPr>
              <a:buFont typeface="Arial" pitchFamily="34" charset="0"/>
              <a:buChar char="•"/>
            </a:pPr>
            <a:endParaRPr lang="de-CH" i="1" dirty="0" smtClean="0"/>
          </a:p>
          <a:p>
            <a:pPr>
              <a:buFont typeface="Arial" pitchFamily="34" charset="0"/>
              <a:buChar char="•"/>
            </a:pPr>
            <a:endParaRPr lang="de-CH" i="1" dirty="0" smtClean="0"/>
          </a:p>
          <a:p>
            <a:pPr>
              <a:buFont typeface="Arial" pitchFamily="34" charset="0"/>
              <a:buChar char="•"/>
            </a:pPr>
            <a:endParaRPr lang="de-CH" i="1" dirty="0" smtClean="0"/>
          </a:p>
          <a:p>
            <a:pPr>
              <a:buFont typeface="Arial" pitchFamily="34" charset="0"/>
              <a:buChar char="•"/>
            </a:pPr>
            <a:r>
              <a:rPr lang="de-CH" i="1" dirty="0" err="1" smtClean="0"/>
              <a:t>Ĉ</a:t>
            </a:r>
            <a:r>
              <a:rPr lang="de-CH" i="1" baseline="-25000" dirty="0" err="1" smtClean="0"/>
              <a:t>i,k</a:t>
            </a:r>
            <a:r>
              <a:rPr lang="de-CH" i="1" baseline="-25000" dirty="0" smtClean="0"/>
              <a:t> </a:t>
            </a:r>
            <a:r>
              <a:rPr lang="de-CH" dirty="0" smtClean="0"/>
              <a:t> =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err="1" smtClean="0">
                <a:cs typeface="Arial"/>
              </a:rPr>
              <a:t>i,k</a:t>
            </a:r>
            <a:r>
              <a:rPr lang="de-CH" dirty="0" smtClean="0">
                <a:cs typeface="Arial"/>
              </a:rPr>
              <a:t> * </a:t>
            </a:r>
            <a:r>
              <a:rPr lang="el-GR" dirty="0" smtClean="0">
                <a:latin typeface="Arial"/>
                <a:cs typeface="Arial"/>
              </a:rPr>
              <a:t>Σ</a:t>
            </a:r>
            <a:r>
              <a:rPr lang="de-CH" i="1" baseline="-25000" dirty="0" smtClean="0">
                <a:latin typeface="Arial"/>
                <a:cs typeface="Arial"/>
              </a:rPr>
              <a:t>j: </a:t>
            </a:r>
            <a:r>
              <a:rPr lang="de-CH" baseline="-25000" dirty="0" smtClean="0"/>
              <a:t>AY(</a:t>
            </a:r>
            <a:r>
              <a:rPr lang="de-CH" i="1" baseline="-25000" dirty="0" smtClean="0"/>
              <a:t>j</a:t>
            </a:r>
            <a:r>
              <a:rPr lang="de-CH" baseline="-25000" dirty="0" smtClean="0"/>
              <a:t>) + </a:t>
            </a:r>
            <a:r>
              <a:rPr lang="de-CH" i="1" baseline="-25000" dirty="0" smtClean="0"/>
              <a:t>k</a:t>
            </a:r>
            <a:r>
              <a:rPr lang="de-CH" baseline="-25000" dirty="0" smtClean="0"/>
              <a:t> ≤ CY</a:t>
            </a:r>
            <a:r>
              <a:rPr lang="de-CH" dirty="0" smtClean="0">
                <a:latin typeface="Arial"/>
                <a:cs typeface="Arial"/>
              </a:rPr>
              <a:t>(</a:t>
            </a:r>
            <a:r>
              <a:rPr lang="de-CH" dirty="0" smtClean="0">
                <a:cs typeface="Arial"/>
              </a:rPr>
              <a:t>(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>
                <a:cs typeface="Arial"/>
              </a:rPr>
              <a:t>)</a:t>
            </a:r>
            <a:r>
              <a:rPr lang="el-GR" i="1" baseline="30000" dirty="0" smtClean="0">
                <a:cs typeface="Arial"/>
              </a:rPr>
              <a:t>β</a:t>
            </a:r>
            <a:r>
              <a:rPr lang="de-CH" dirty="0" smtClean="0"/>
              <a:t> * </a:t>
            </a:r>
            <a:r>
              <a:rPr lang="de-CH" i="1" dirty="0" err="1" smtClean="0"/>
              <a:t>C</a:t>
            </a:r>
            <a:r>
              <a:rPr lang="de-CH" i="1" baseline="-25000" dirty="0" err="1" smtClean="0"/>
              <a:t>j,k</a:t>
            </a:r>
            <a:r>
              <a:rPr lang="de-CH" dirty="0" smtClean="0"/>
              <a:t>), </a:t>
            </a:r>
            <a:r>
              <a:rPr lang="de-CH" dirty="0" err="1" smtClean="0"/>
              <a:t>with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/>
              <a:t> = </a:t>
            </a:r>
            <a:r>
              <a:rPr lang="de-CH" dirty="0" err="1" smtClean="0"/>
              <a:t>distance</a:t>
            </a:r>
            <a:r>
              <a:rPr lang="de-CH" dirty="0" smtClean="0"/>
              <a:t> </a:t>
            </a:r>
            <a:r>
              <a:rPr lang="de-CH" dirty="0" err="1" smtClean="0"/>
              <a:t>measure</a:t>
            </a:r>
            <a:r>
              <a:rPr lang="de-CH" dirty="0" smtClean="0"/>
              <a:t> </a:t>
            </a:r>
            <a:r>
              <a:rPr lang="de-CH" dirty="0" err="1" smtClean="0"/>
              <a:t>based</a:t>
            </a:r>
            <a:r>
              <a:rPr lang="de-CH" dirty="0" smtClean="0"/>
              <a:t> on </a:t>
            </a:r>
            <a:r>
              <a:rPr lang="de-CH" dirty="0" err="1" smtClean="0"/>
              <a:t>historical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development</a:t>
            </a:r>
            <a:r>
              <a:rPr lang="de-CH" dirty="0" smtClean="0"/>
              <a:t> </a:t>
            </a:r>
            <a:r>
              <a:rPr lang="de-CH" dirty="0" err="1" smtClean="0"/>
              <a:t>difference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err="1" smtClean="0">
                <a:cs typeface="Arial"/>
              </a:rPr>
              <a:t>i,k</a:t>
            </a:r>
            <a:r>
              <a:rPr lang="el-GR" i="1" dirty="0" smtClean="0">
                <a:cs typeface="Arial"/>
              </a:rPr>
              <a:t> </a:t>
            </a:r>
            <a:r>
              <a:rPr lang="de-CH" dirty="0" smtClean="0">
                <a:cs typeface="Arial"/>
              </a:rPr>
              <a:t>= 1 / (</a:t>
            </a:r>
            <a:r>
              <a:rPr lang="el-GR" dirty="0" smtClean="0">
                <a:cs typeface="Arial"/>
              </a:rPr>
              <a:t>Σ</a:t>
            </a:r>
            <a:r>
              <a:rPr lang="de-CH" i="1" baseline="-25000" dirty="0" smtClean="0">
                <a:cs typeface="Arial"/>
              </a:rPr>
              <a:t>j: </a:t>
            </a:r>
            <a:r>
              <a:rPr lang="de-CH" baseline="-25000" dirty="0" smtClean="0"/>
              <a:t>AY(</a:t>
            </a:r>
            <a:r>
              <a:rPr lang="de-CH" i="1" baseline="-25000" dirty="0" smtClean="0"/>
              <a:t>j</a:t>
            </a:r>
            <a:r>
              <a:rPr lang="de-CH" baseline="-25000" dirty="0" smtClean="0"/>
              <a:t>) + </a:t>
            </a:r>
            <a:r>
              <a:rPr lang="de-CH" i="1" baseline="-25000" dirty="0" smtClean="0"/>
              <a:t>k</a:t>
            </a:r>
            <a:r>
              <a:rPr lang="de-CH" baseline="-25000" dirty="0" smtClean="0"/>
              <a:t> ≤ CY</a:t>
            </a:r>
            <a:r>
              <a:rPr lang="de-CH" dirty="0" smtClean="0">
                <a:cs typeface="Arial"/>
              </a:rPr>
              <a:t>((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>
                <a:cs typeface="Arial"/>
              </a:rPr>
              <a:t>)</a:t>
            </a:r>
            <a:r>
              <a:rPr lang="el-GR" i="1" baseline="30000" dirty="0" smtClean="0">
                <a:cs typeface="Arial"/>
              </a:rPr>
              <a:t>β</a:t>
            </a:r>
            <a:r>
              <a:rPr lang="de-CH" dirty="0" smtClean="0"/>
              <a:t> ) (</a:t>
            </a:r>
            <a:r>
              <a:rPr lang="de-CH" dirty="0" err="1" smtClean="0">
                <a:cs typeface="Arial"/>
              </a:rPr>
              <a:t>scale</a:t>
            </a:r>
            <a:r>
              <a:rPr lang="de-CH" dirty="0" smtClean="0">
                <a:cs typeface="Arial"/>
              </a:rPr>
              <a:t> </a:t>
            </a:r>
            <a:r>
              <a:rPr lang="de-CH" dirty="0" err="1" smtClean="0">
                <a:cs typeface="Arial"/>
              </a:rPr>
              <a:t>factor</a:t>
            </a:r>
            <a:r>
              <a:rPr lang="de-CH" dirty="0" smtClean="0">
                <a:cs typeface="Arial"/>
              </a:rPr>
              <a:t>)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el-GR" i="1" dirty="0" smtClean="0">
                <a:cs typeface="Arial"/>
              </a:rPr>
              <a:t>β</a:t>
            </a:r>
            <a:r>
              <a:rPr lang="de-CH" dirty="0" smtClean="0">
                <a:cs typeface="Arial"/>
              </a:rPr>
              <a:t> </a:t>
            </a:r>
            <a:r>
              <a:rPr lang="el-GR" dirty="0" smtClean="0">
                <a:cs typeface="Arial"/>
              </a:rPr>
              <a:t>ϵ</a:t>
            </a:r>
            <a:r>
              <a:rPr lang="de-CH" dirty="0" smtClean="0">
                <a:cs typeface="Arial"/>
              </a:rPr>
              <a:t> (-∞, 0) (</a:t>
            </a:r>
            <a:r>
              <a:rPr lang="de-CH" dirty="0" err="1" smtClean="0">
                <a:cs typeface="Arial"/>
              </a:rPr>
              <a:t>shape</a:t>
            </a:r>
            <a:r>
              <a:rPr lang="de-CH" dirty="0" smtClean="0">
                <a:cs typeface="Arial"/>
              </a:rPr>
              <a:t> </a:t>
            </a:r>
            <a:r>
              <a:rPr lang="de-CH" dirty="0" err="1" smtClean="0">
                <a:cs typeface="Arial"/>
              </a:rPr>
              <a:t>factor</a:t>
            </a:r>
            <a:r>
              <a:rPr lang="de-CH" dirty="0" smtClean="0">
                <a:cs typeface="Arial"/>
              </a:rPr>
              <a:t>)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Options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calculating</a:t>
            </a:r>
            <a:r>
              <a:rPr lang="de-CH" dirty="0" smtClean="0"/>
              <a:t> 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basis</a:t>
            </a:r>
            <a:r>
              <a:rPr lang="de-CH" dirty="0" smtClean="0"/>
              <a:t>: </a:t>
            </a:r>
            <a:r>
              <a:rPr lang="de-CH" dirty="0" err="1" smtClean="0"/>
              <a:t>paid</a:t>
            </a:r>
            <a:r>
              <a:rPr lang="de-CH" dirty="0" smtClean="0"/>
              <a:t>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incurred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method</a:t>
            </a:r>
            <a:r>
              <a:rPr lang="de-CH" dirty="0" smtClean="0"/>
              <a:t>: additive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multiplicative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differences</a:t>
            </a:r>
            <a:r>
              <a:rPr lang="de-CH" dirty="0" smtClean="0"/>
              <a:t>: absolute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squared</a:t>
            </a:r>
            <a:endParaRPr lang="de-CH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4</a:t>
            </a:fld>
            <a:endParaRPr lang="de-CH"/>
          </a:p>
        </p:txBody>
      </p:sp>
      <p:grpSp>
        <p:nvGrpSpPr>
          <p:cNvPr id="15" name="Gruppieren 14"/>
          <p:cNvGrpSpPr/>
          <p:nvPr/>
        </p:nvGrpSpPr>
        <p:grpSpPr>
          <a:xfrm>
            <a:off x="3017785" y="1943835"/>
            <a:ext cx="3285365" cy="1350150"/>
            <a:chOff x="902550" y="1853825"/>
            <a:chExt cx="3285366" cy="1350150"/>
          </a:xfrm>
        </p:grpSpPr>
        <p:sp>
          <p:nvSpPr>
            <p:cNvPr id="12" name="Rechtwinkliges Dreieck 11"/>
            <p:cNvSpPr/>
            <p:nvPr/>
          </p:nvSpPr>
          <p:spPr>
            <a:xfrm>
              <a:off x="902550" y="1853825"/>
              <a:ext cx="3285365" cy="1305145"/>
            </a:xfrm>
            <a:prstGeom prst="rtTriangle">
              <a:avLst/>
            </a:prstGeom>
            <a:ln/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CH" dirty="0" smtClean="0"/>
            </a:p>
          </p:txBody>
        </p:sp>
        <p:sp>
          <p:nvSpPr>
            <p:cNvPr id="13" name="Rechtwinkliges Dreieck 12"/>
            <p:cNvSpPr/>
            <p:nvPr/>
          </p:nvSpPr>
          <p:spPr>
            <a:xfrm rot="10800000">
              <a:off x="902550" y="1853825"/>
              <a:ext cx="3285366" cy="1305146"/>
            </a:xfrm>
            <a:prstGeom prst="rtTriangle">
              <a:avLst/>
            </a:prstGeom>
            <a:solidFill>
              <a:schemeClr val="tx2">
                <a:lumMod val="20000"/>
                <a:lumOff val="80000"/>
              </a:schemeClr>
            </a:solidFill>
            <a:ln/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CH" dirty="0" smtClean="0"/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1487615" y="2033845"/>
              <a:ext cx="1170130" cy="67507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85750" indent="-285750">
                <a:spcAft>
                  <a:spcPts val="400"/>
                </a:spcAft>
                <a:buClr>
                  <a:schemeClr val="tx2"/>
                </a:buClr>
              </a:pPr>
              <a:r>
                <a:rPr lang="de-CH" sz="2400" i="1" dirty="0" err="1" smtClean="0"/>
                <a:t>C</a:t>
              </a:r>
              <a:r>
                <a:rPr lang="de-CH" sz="2400" i="1" baseline="-25000" dirty="0" err="1" smtClean="0"/>
                <a:t>i,k</a:t>
              </a:r>
              <a:endParaRPr lang="de-CH" sz="2400" i="1" baseline="-25000" dirty="0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2927775" y="2528900"/>
              <a:ext cx="1170130" cy="67507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85750" indent="-285750">
                <a:spcAft>
                  <a:spcPts val="400"/>
                </a:spcAft>
                <a:buClr>
                  <a:schemeClr val="tx2"/>
                </a:buClr>
              </a:pPr>
              <a:r>
                <a:rPr lang="de-CH" sz="2400" i="1" dirty="0" err="1" smtClean="0"/>
                <a:t>Ĉ</a:t>
              </a:r>
              <a:r>
                <a:rPr lang="de-CH" sz="2400" i="1" baseline="-25000" dirty="0" err="1" smtClean="0"/>
                <a:t>i,k</a:t>
              </a:r>
              <a:endParaRPr lang="de-CH" sz="2400" i="1" baseline="-25000" dirty="0"/>
            </a:p>
          </p:txBody>
        </p:sp>
      </p:grpSp>
      <p:sp>
        <p:nvSpPr>
          <p:cNvPr id="16" name="Textfeld 15"/>
          <p:cNvSpPr txBox="1"/>
          <p:nvPr/>
        </p:nvSpPr>
        <p:spPr>
          <a:xfrm>
            <a:off x="2522730" y="2348880"/>
            <a:ext cx="495055" cy="2700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>
              <a:spcAft>
                <a:spcPts val="400"/>
              </a:spcAft>
              <a:buClr>
                <a:schemeClr val="tx2"/>
              </a:buClr>
            </a:pPr>
            <a:r>
              <a:rPr lang="de-CH" dirty="0" smtClean="0"/>
              <a:t>AY</a:t>
            </a:r>
            <a:r>
              <a:rPr lang="de-CH" i="1" dirty="0" smtClean="0"/>
              <a:t>, i</a:t>
            </a:r>
            <a:endParaRPr lang="de-CH" i="1" dirty="0"/>
          </a:p>
        </p:txBody>
      </p:sp>
      <p:sp>
        <p:nvSpPr>
          <p:cNvPr id="17" name="Textfeld 16"/>
          <p:cNvSpPr txBox="1"/>
          <p:nvPr/>
        </p:nvSpPr>
        <p:spPr>
          <a:xfrm>
            <a:off x="4187915" y="1628800"/>
            <a:ext cx="720080" cy="2700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>
              <a:spcAft>
                <a:spcPts val="400"/>
              </a:spcAft>
              <a:buClr>
                <a:schemeClr val="tx2"/>
              </a:buClr>
            </a:pPr>
            <a:r>
              <a:rPr lang="de-CH" i="1" dirty="0" smtClean="0"/>
              <a:t>k </a:t>
            </a:r>
            <a:r>
              <a:rPr lang="de-CH" dirty="0" smtClean="0"/>
              <a:t>(DY)</a:t>
            </a:r>
            <a:endParaRPr lang="de-CH" dirty="0"/>
          </a:p>
        </p:txBody>
      </p:sp>
      <p:sp>
        <p:nvSpPr>
          <p:cNvPr id="18" name="Textfeld 17"/>
          <p:cNvSpPr txBox="1"/>
          <p:nvPr/>
        </p:nvSpPr>
        <p:spPr>
          <a:xfrm rot="20340097">
            <a:off x="4311363" y="2465555"/>
            <a:ext cx="450050" cy="2700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>
              <a:spcAft>
                <a:spcPts val="400"/>
              </a:spcAft>
              <a:buClr>
                <a:schemeClr val="tx2"/>
              </a:buClr>
            </a:pPr>
            <a:r>
              <a:rPr lang="de-CH" dirty="0" smtClean="0"/>
              <a:t>CY</a:t>
            </a:r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7" y="115888"/>
            <a:ext cx="7271823" cy="702821"/>
          </a:xfrm>
        </p:spPr>
        <p:txBody>
          <a:bodyPr/>
          <a:lstStyle/>
          <a:p>
            <a:r>
              <a:rPr lang="de-CH" sz="2300" dirty="0" err="1" smtClean="0"/>
              <a:t>Deterministic</a:t>
            </a:r>
            <a:r>
              <a:rPr lang="de-CH" sz="2300" dirty="0" smtClean="0"/>
              <a:t> Individual Claims Development (ICD) </a:t>
            </a:r>
            <a:r>
              <a:rPr lang="de-CH" sz="2300" b="0" dirty="0" err="1" smtClean="0"/>
              <a:t>Example</a:t>
            </a:r>
            <a:endParaRPr lang="de-CH" sz="23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2573905"/>
            <a:ext cx="9046005" cy="3600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First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calculate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distances</a:t>
            </a:r>
            <a:r>
              <a:rPr lang="de-CH" dirty="0" smtClean="0"/>
              <a:t> 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/>
              <a:t>:</a:t>
            </a:r>
          </a:p>
          <a:p>
            <a:pPr lvl="2">
              <a:buFont typeface="Arial" pitchFamily="34" charset="0"/>
              <a:buChar char="•"/>
            </a:pPr>
            <a:r>
              <a:rPr lang="de-CH" i="1" dirty="0" smtClean="0"/>
              <a:t>D</a:t>
            </a:r>
            <a:r>
              <a:rPr lang="de-CH" i="1" baseline="-25000" dirty="0" smtClean="0"/>
              <a:t>3,1</a:t>
            </a:r>
            <a:r>
              <a:rPr lang="de-CH" dirty="0" smtClean="0"/>
              <a:t> = </a:t>
            </a:r>
            <a:r>
              <a:rPr lang="de-CH" dirty="0" smtClean="0">
                <a:latin typeface="Arial"/>
                <a:cs typeface="Arial"/>
              </a:rPr>
              <a:t>│</a:t>
            </a:r>
            <a:r>
              <a:rPr lang="de-CH" i="1" dirty="0" smtClean="0"/>
              <a:t>C</a:t>
            </a:r>
            <a:r>
              <a:rPr lang="de-CH" i="1" baseline="-25000" dirty="0" smtClean="0"/>
              <a:t>3,0</a:t>
            </a:r>
            <a:r>
              <a:rPr lang="de-CH" dirty="0" smtClean="0"/>
              <a:t> - </a:t>
            </a:r>
            <a:r>
              <a:rPr lang="de-CH" i="1" dirty="0" smtClean="0"/>
              <a:t>C</a:t>
            </a:r>
            <a:r>
              <a:rPr lang="de-CH" i="1" baseline="-25000" dirty="0" smtClean="0"/>
              <a:t>1,0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 + </a:t>
            </a:r>
            <a:r>
              <a:rPr lang="de-CH" dirty="0" smtClean="0">
                <a:cs typeface="Arial"/>
              </a:rPr>
              <a:t>│</a:t>
            </a:r>
            <a:r>
              <a:rPr lang="de-CH" i="1" dirty="0" smtClean="0"/>
              <a:t>C</a:t>
            </a:r>
            <a:r>
              <a:rPr lang="de-CH" i="1" baseline="-25000" dirty="0" smtClean="0"/>
              <a:t>3,1</a:t>
            </a:r>
            <a:r>
              <a:rPr lang="de-CH" dirty="0" smtClean="0"/>
              <a:t> - </a:t>
            </a:r>
            <a:r>
              <a:rPr lang="de-CH" i="1" dirty="0" smtClean="0"/>
              <a:t>C</a:t>
            </a:r>
            <a:r>
              <a:rPr lang="de-CH" i="1" baseline="-25000" dirty="0" smtClean="0"/>
              <a:t>1,1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 = 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10 - 40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 + 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40 - 80</a:t>
            </a:r>
            <a:r>
              <a:rPr lang="de-CH" dirty="0" smtClean="0">
                <a:cs typeface="Arial"/>
              </a:rPr>
              <a:t>│</a:t>
            </a:r>
            <a:r>
              <a:rPr lang="de-CH" dirty="0" smtClean="0"/>
              <a:t> = 70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Similarly</a:t>
            </a:r>
            <a:r>
              <a:rPr lang="de-CH" dirty="0" smtClean="0"/>
              <a:t>, </a:t>
            </a:r>
            <a:r>
              <a:rPr lang="de-CH" dirty="0" err="1" smtClean="0"/>
              <a:t>we</a:t>
            </a:r>
            <a:r>
              <a:rPr lang="de-CH" dirty="0" smtClean="0"/>
              <a:t> find </a:t>
            </a:r>
            <a:r>
              <a:rPr lang="de-CH" i="1" dirty="0" smtClean="0"/>
              <a:t>D</a:t>
            </a:r>
            <a:r>
              <a:rPr lang="de-CH" i="1" baseline="-25000" dirty="0" smtClean="0"/>
              <a:t>3,2</a:t>
            </a:r>
            <a:r>
              <a:rPr lang="de-CH" dirty="0" smtClean="0"/>
              <a:t> = 30, </a:t>
            </a:r>
            <a:r>
              <a:rPr lang="de-CH" i="1" dirty="0" smtClean="0"/>
              <a:t>D</a:t>
            </a:r>
            <a:r>
              <a:rPr lang="de-CH" i="1" baseline="-25000" dirty="0" smtClean="0"/>
              <a:t>4,1</a:t>
            </a:r>
            <a:r>
              <a:rPr lang="de-CH" dirty="0" smtClean="0"/>
              <a:t> = 20, </a:t>
            </a:r>
            <a:r>
              <a:rPr lang="de-CH" i="1" dirty="0" smtClean="0"/>
              <a:t>D</a:t>
            </a:r>
            <a:r>
              <a:rPr lang="de-CH" i="1" baseline="-25000" dirty="0" smtClean="0"/>
              <a:t>4,2</a:t>
            </a:r>
            <a:r>
              <a:rPr lang="de-CH" dirty="0" smtClean="0"/>
              <a:t> = 20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i="1" dirty="0" smtClean="0"/>
              <a:t>D</a:t>
            </a:r>
            <a:r>
              <a:rPr lang="de-CH" i="1" baseline="-25000" dirty="0" smtClean="0"/>
              <a:t>4,3</a:t>
            </a:r>
            <a:r>
              <a:rPr lang="de-CH" dirty="0" smtClean="0"/>
              <a:t> = 10</a:t>
            </a:r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Next,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calculate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scaling</a:t>
            </a:r>
            <a:r>
              <a:rPr lang="de-CH" dirty="0" smtClean="0"/>
              <a:t> </a:t>
            </a:r>
            <a:r>
              <a:rPr lang="de-CH" dirty="0" err="1" smtClean="0"/>
              <a:t>factors</a:t>
            </a:r>
            <a:r>
              <a:rPr lang="de-CH" dirty="0" smtClean="0"/>
              <a:t>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err="1" smtClean="0">
                <a:cs typeface="Arial"/>
              </a:rPr>
              <a:t>i,k</a:t>
            </a:r>
            <a:r>
              <a:rPr lang="de-CH" dirty="0" smtClean="0"/>
              <a:t>, </a:t>
            </a:r>
            <a:r>
              <a:rPr lang="de-CH" dirty="0" err="1" smtClean="0"/>
              <a:t>with</a:t>
            </a:r>
            <a:r>
              <a:rPr lang="de-CH" dirty="0" smtClean="0"/>
              <a:t>, </a:t>
            </a:r>
            <a:r>
              <a:rPr lang="de-CH" dirty="0" err="1" smtClean="0"/>
              <a:t>say</a:t>
            </a:r>
            <a:r>
              <a:rPr lang="de-CH" dirty="0" smtClean="0"/>
              <a:t>, </a:t>
            </a:r>
            <a:r>
              <a:rPr lang="el-GR" i="1" dirty="0" smtClean="0">
                <a:cs typeface="Arial"/>
              </a:rPr>
              <a:t>β</a:t>
            </a:r>
            <a:r>
              <a:rPr lang="de-CH" dirty="0" smtClean="0"/>
              <a:t> = -1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el-GR" i="1" dirty="0" smtClean="0">
                <a:cs typeface="Arial"/>
              </a:rPr>
              <a:t>β</a:t>
            </a:r>
            <a:r>
              <a:rPr lang="de-CH" dirty="0" smtClean="0"/>
              <a:t> = -2</a:t>
            </a:r>
          </a:p>
          <a:p>
            <a:pPr lvl="2">
              <a:buFont typeface="Arial" pitchFamily="34" charset="0"/>
              <a:buChar char="•"/>
            </a:pPr>
            <a:r>
              <a:rPr lang="el-GR" i="1" dirty="0" smtClean="0">
                <a:cs typeface="Arial"/>
              </a:rPr>
              <a:t>β</a:t>
            </a:r>
            <a:r>
              <a:rPr lang="de-CH" dirty="0" smtClean="0"/>
              <a:t> = -1: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3,2</a:t>
            </a:r>
            <a:r>
              <a:rPr lang="de-CH" dirty="0" smtClean="0"/>
              <a:t> = 1 / (1/</a:t>
            </a:r>
            <a:r>
              <a:rPr lang="de-CH" i="1" dirty="0" smtClean="0"/>
              <a:t>D</a:t>
            </a:r>
            <a:r>
              <a:rPr lang="de-CH" i="1" baseline="-25000" dirty="0" smtClean="0"/>
              <a:t>3,1</a:t>
            </a:r>
            <a:r>
              <a:rPr lang="de-CH" dirty="0" smtClean="0"/>
              <a:t> + 1/</a:t>
            </a:r>
            <a:r>
              <a:rPr lang="de-CH" i="1" dirty="0" smtClean="0"/>
              <a:t>D</a:t>
            </a:r>
            <a:r>
              <a:rPr lang="de-CH" i="1" baseline="-25000" dirty="0" smtClean="0"/>
              <a:t>3,2</a:t>
            </a:r>
            <a:r>
              <a:rPr lang="de-CH" dirty="0" smtClean="0"/>
              <a:t>) = 1 / (1/70 + 1/30) = 21</a:t>
            </a:r>
          </a:p>
          <a:p>
            <a:pPr lvl="2">
              <a:buFont typeface="Arial" pitchFamily="34" charset="0"/>
              <a:buChar char="•"/>
            </a:pPr>
            <a:r>
              <a:rPr lang="el-GR" i="1" dirty="0" smtClean="0">
                <a:cs typeface="Arial"/>
              </a:rPr>
              <a:t>β</a:t>
            </a:r>
            <a:r>
              <a:rPr lang="de-CH" dirty="0" smtClean="0"/>
              <a:t> = -2: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3,2</a:t>
            </a:r>
            <a:r>
              <a:rPr lang="de-CH" dirty="0" smtClean="0"/>
              <a:t> = 1 / (1/(</a:t>
            </a:r>
            <a:r>
              <a:rPr lang="de-CH" i="1" dirty="0" smtClean="0"/>
              <a:t>D</a:t>
            </a:r>
            <a:r>
              <a:rPr lang="de-CH" i="1" baseline="-25000" dirty="0" smtClean="0"/>
              <a:t>3,1</a:t>
            </a:r>
            <a:r>
              <a:rPr lang="de-CH" dirty="0" smtClean="0"/>
              <a:t>)</a:t>
            </a:r>
            <a:r>
              <a:rPr lang="de-CH" baseline="30000" dirty="0" smtClean="0"/>
              <a:t>2</a:t>
            </a:r>
            <a:r>
              <a:rPr lang="de-CH" dirty="0" smtClean="0"/>
              <a:t> + 1/(</a:t>
            </a:r>
            <a:r>
              <a:rPr lang="de-CH" i="1" dirty="0" smtClean="0"/>
              <a:t>D</a:t>
            </a:r>
            <a:r>
              <a:rPr lang="de-CH" i="1" baseline="-25000" dirty="0" smtClean="0"/>
              <a:t>3,2</a:t>
            </a:r>
            <a:r>
              <a:rPr lang="de-CH" dirty="0" smtClean="0"/>
              <a:t>)</a:t>
            </a:r>
            <a:r>
              <a:rPr lang="de-CH" baseline="30000" dirty="0" smtClean="0"/>
              <a:t>2</a:t>
            </a:r>
            <a:r>
              <a:rPr lang="de-CH" dirty="0" smtClean="0"/>
              <a:t>) = 1 / (1/4900 + 1/900) = 44100 / 58 </a:t>
            </a:r>
            <a:r>
              <a:rPr lang="de-CH" dirty="0" smtClean="0">
                <a:latin typeface="Arial"/>
                <a:cs typeface="Arial"/>
              </a:rPr>
              <a:t>≈</a:t>
            </a:r>
            <a:r>
              <a:rPr lang="de-CH" dirty="0" smtClean="0"/>
              <a:t> 760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Similarly</a:t>
            </a:r>
            <a:r>
              <a:rPr lang="de-CH" dirty="0" smtClean="0"/>
              <a:t>, </a:t>
            </a:r>
            <a:r>
              <a:rPr lang="de-CH" dirty="0" err="1" smtClean="0"/>
              <a:t>we</a:t>
            </a:r>
            <a:r>
              <a:rPr lang="de-CH" dirty="0" smtClean="0"/>
              <a:t> find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4,1</a:t>
            </a:r>
            <a:r>
              <a:rPr lang="de-CH" dirty="0" smtClean="0"/>
              <a:t> = 5 resp. 66.7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4,2</a:t>
            </a:r>
            <a:r>
              <a:rPr lang="de-CH" dirty="0" smtClean="0"/>
              <a:t> = 10 resp. 200</a:t>
            </a:r>
          </a:p>
          <a:p>
            <a:pPr>
              <a:buFont typeface="Arial" pitchFamily="34" charset="0"/>
              <a:buChar char="•"/>
            </a:pPr>
            <a:r>
              <a:rPr lang="de-CH" dirty="0" err="1" smtClean="0"/>
              <a:t>Now</a:t>
            </a:r>
            <a:r>
              <a:rPr lang="de-CH" dirty="0" smtClean="0"/>
              <a:t>,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derive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expected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i="1" dirty="0" err="1" smtClean="0"/>
              <a:t>Ĉ</a:t>
            </a:r>
            <a:r>
              <a:rPr lang="de-CH" i="1" baseline="-25000" dirty="0" err="1" smtClean="0"/>
              <a:t>i,k</a:t>
            </a:r>
            <a:r>
              <a:rPr lang="de-CH" i="1" baseline="-25000" dirty="0" smtClean="0"/>
              <a:t> </a:t>
            </a:r>
            <a:r>
              <a:rPr lang="de-CH" dirty="0" smtClean="0"/>
              <a:t>(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sake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simplicity</a:t>
            </a:r>
            <a:r>
              <a:rPr lang="de-CH" dirty="0" smtClean="0"/>
              <a:t>, </a:t>
            </a: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take</a:t>
            </a:r>
            <a:r>
              <a:rPr lang="de-CH" dirty="0" smtClean="0"/>
              <a:t> </a:t>
            </a:r>
            <a:r>
              <a:rPr lang="el-GR" i="1" dirty="0" smtClean="0">
                <a:cs typeface="Arial"/>
              </a:rPr>
              <a:t>β</a:t>
            </a:r>
            <a:r>
              <a:rPr lang="de-CH" dirty="0" smtClean="0"/>
              <a:t> = -1)</a:t>
            </a:r>
          </a:p>
          <a:p>
            <a:pPr lvl="2">
              <a:buFont typeface="Arial" pitchFamily="34" charset="0"/>
              <a:buChar char="•"/>
            </a:pPr>
            <a:r>
              <a:rPr lang="de-CH" i="1" dirty="0" smtClean="0"/>
              <a:t>Ĉ</a:t>
            </a:r>
            <a:r>
              <a:rPr lang="de-CH" i="1" baseline="-25000" dirty="0" smtClean="0"/>
              <a:t>3,2</a:t>
            </a:r>
            <a:r>
              <a:rPr lang="de-CH" dirty="0" smtClean="0"/>
              <a:t> =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3,2</a:t>
            </a:r>
            <a:r>
              <a:rPr lang="de-CH" dirty="0" smtClean="0"/>
              <a:t> * (</a:t>
            </a:r>
            <a:r>
              <a:rPr lang="de-CH" i="1" dirty="0" smtClean="0"/>
              <a:t>C</a:t>
            </a:r>
            <a:r>
              <a:rPr lang="de-CH" i="1" baseline="-25000" dirty="0" smtClean="0"/>
              <a:t>1,2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3,1</a:t>
            </a:r>
            <a:r>
              <a:rPr lang="de-CH" dirty="0" smtClean="0"/>
              <a:t> + </a:t>
            </a:r>
            <a:r>
              <a:rPr lang="de-CH" i="1" dirty="0" smtClean="0"/>
              <a:t>C</a:t>
            </a:r>
            <a:r>
              <a:rPr lang="de-CH" i="1" baseline="-25000" dirty="0" smtClean="0"/>
              <a:t>2,2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3,2</a:t>
            </a:r>
            <a:r>
              <a:rPr lang="de-CH" dirty="0" smtClean="0"/>
              <a:t>) = 21 * (0/70 + 40/30) = 28</a:t>
            </a:r>
          </a:p>
          <a:p>
            <a:pPr lvl="2">
              <a:buFont typeface="Arial" pitchFamily="34" charset="0"/>
              <a:buChar char="•"/>
            </a:pPr>
            <a:r>
              <a:rPr lang="de-CH" i="1" dirty="0" smtClean="0"/>
              <a:t>Ĉ</a:t>
            </a:r>
            <a:r>
              <a:rPr lang="de-CH" i="1" baseline="-25000" dirty="0" smtClean="0"/>
              <a:t>4,1</a:t>
            </a:r>
            <a:r>
              <a:rPr lang="de-CH" dirty="0" smtClean="0"/>
              <a:t> =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4,1</a:t>
            </a:r>
            <a:r>
              <a:rPr lang="de-CH" dirty="0" smtClean="0"/>
              <a:t> * (</a:t>
            </a:r>
            <a:r>
              <a:rPr lang="de-CH" i="1" dirty="0" smtClean="0"/>
              <a:t>C</a:t>
            </a:r>
            <a:r>
              <a:rPr lang="de-CH" i="1" baseline="-25000" dirty="0" smtClean="0"/>
              <a:t>1,1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4,1</a:t>
            </a:r>
            <a:r>
              <a:rPr lang="de-CH" dirty="0" smtClean="0"/>
              <a:t> + </a:t>
            </a:r>
            <a:r>
              <a:rPr lang="de-CH" i="1" dirty="0" smtClean="0"/>
              <a:t>C</a:t>
            </a:r>
            <a:r>
              <a:rPr lang="de-CH" i="1" baseline="-25000" dirty="0" smtClean="0"/>
              <a:t>2,1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4,2</a:t>
            </a:r>
            <a:r>
              <a:rPr lang="de-CH" dirty="0" smtClean="0"/>
              <a:t> + </a:t>
            </a:r>
            <a:r>
              <a:rPr lang="de-CH" i="1" dirty="0" smtClean="0"/>
              <a:t>C</a:t>
            </a:r>
            <a:r>
              <a:rPr lang="de-CH" i="1" baseline="-25000" dirty="0" smtClean="0"/>
              <a:t>3,1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4,3</a:t>
            </a:r>
            <a:r>
              <a:rPr lang="de-CH" dirty="0" smtClean="0"/>
              <a:t>) = 5 * (80/20 + 60/20 + 40/10) = 55</a:t>
            </a:r>
          </a:p>
          <a:p>
            <a:pPr lvl="2">
              <a:buFont typeface="Arial" pitchFamily="34" charset="0"/>
              <a:buChar char="•"/>
            </a:pPr>
            <a:r>
              <a:rPr lang="de-CH" i="1" dirty="0" smtClean="0"/>
              <a:t>Ĉ</a:t>
            </a:r>
            <a:r>
              <a:rPr lang="de-CH" i="1" baseline="-25000" dirty="0" smtClean="0"/>
              <a:t>4,2</a:t>
            </a:r>
            <a:r>
              <a:rPr lang="de-CH" dirty="0" smtClean="0"/>
              <a:t> =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smtClean="0">
                <a:cs typeface="Arial"/>
              </a:rPr>
              <a:t>4,2</a:t>
            </a:r>
            <a:r>
              <a:rPr lang="de-CH" dirty="0" smtClean="0"/>
              <a:t> * (</a:t>
            </a:r>
            <a:r>
              <a:rPr lang="de-CH" i="1" dirty="0" smtClean="0"/>
              <a:t>C</a:t>
            </a:r>
            <a:r>
              <a:rPr lang="de-CH" i="1" baseline="-25000" dirty="0" smtClean="0"/>
              <a:t>1,2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4,1</a:t>
            </a:r>
            <a:r>
              <a:rPr lang="de-CH" dirty="0" smtClean="0"/>
              <a:t> + </a:t>
            </a:r>
            <a:r>
              <a:rPr lang="de-CH" i="1" dirty="0" smtClean="0"/>
              <a:t>C</a:t>
            </a:r>
            <a:r>
              <a:rPr lang="de-CH" i="1" baseline="-25000" dirty="0" smtClean="0"/>
              <a:t>2,2</a:t>
            </a:r>
            <a:r>
              <a:rPr lang="de-CH" dirty="0" smtClean="0"/>
              <a:t>/</a:t>
            </a:r>
            <a:r>
              <a:rPr lang="de-CH" i="1" dirty="0" smtClean="0"/>
              <a:t>D</a:t>
            </a:r>
            <a:r>
              <a:rPr lang="de-CH" i="1" baseline="-25000" dirty="0" smtClean="0"/>
              <a:t>4,2</a:t>
            </a:r>
            <a:r>
              <a:rPr lang="de-CH" dirty="0" smtClean="0"/>
              <a:t>) = 10 * (0/20 + 40/20) = 20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5</a:t>
            </a:fld>
            <a:endParaRPr lang="de-CH"/>
          </a:p>
        </p:txBody>
      </p:sp>
      <p:sp>
        <p:nvSpPr>
          <p:cNvPr id="8" name="Pfeil nach rechts 7"/>
          <p:cNvSpPr/>
          <p:nvPr/>
        </p:nvSpPr>
        <p:spPr>
          <a:xfrm>
            <a:off x="722530" y="6219310"/>
            <a:ext cx="675075" cy="315035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 smtClean="0"/>
          </a:p>
        </p:txBody>
      </p:sp>
      <p:sp>
        <p:nvSpPr>
          <p:cNvPr id="9" name="Textfeld 8"/>
          <p:cNvSpPr txBox="1"/>
          <p:nvPr/>
        </p:nvSpPr>
        <p:spPr>
          <a:xfrm>
            <a:off x="1577625" y="6219310"/>
            <a:ext cx="7110789" cy="33140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0" tIns="180000" rIns="0" bIns="72000" rtlCol="0" anchor="ctr">
            <a:spAutoFit/>
          </a:bodyPr>
          <a:lstStyle/>
          <a:p>
            <a:pPr marL="285750" indent="-285750">
              <a:lnSpc>
                <a:spcPts val="600"/>
              </a:lnSpc>
              <a:spcAft>
                <a:spcPts val="400"/>
              </a:spcAft>
              <a:buClr>
                <a:schemeClr val="tx2"/>
              </a:buClr>
            </a:pPr>
            <a:r>
              <a:rPr lang="de-CH" i="1" dirty="0" smtClean="0"/>
              <a:t>   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</a:t>
            </a:r>
            <a:r>
              <a:rPr lang="de-CH" dirty="0" err="1" smtClean="0"/>
              <a:t>constant</a:t>
            </a:r>
            <a:r>
              <a:rPr lang="de-CH" dirty="0" smtClean="0"/>
              <a:t> in </a:t>
            </a:r>
            <a:r>
              <a:rPr lang="de-CH" i="1" dirty="0" smtClean="0"/>
              <a:t>k</a:t>
            </a:r>
            <a:r>
              <a:rPr lang="de-CH" dirty="0" smtClean="0"/>
              <a:t>,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err="1" smtClean="0">
                <a:cs typeface="Arial"/>
              </a:rPr>
              <a:t>i,k</a:t>
            </a:r>
            <a:r>
              <a:rPr lang="de-CH" dirty="0" smtClean="0"/>
              <a:t> </a:t>
            </a:r>
            <a:r>
              <a:rPr lang="de-CH" dirty="0" err="1" smtClean="0"/>
              <a:t>is</a:t>
            </a:r>
            <a:r>
              <a:rPr lang="de-CH" dirty="0" smtClean="0"/>
              <a:t> not!</a:t>
            </a:r>
            <a:endParaRPr lang="de-CH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2730" y="908720"/>
            <a:ext cx="4080453" cy="1620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feld 9"/>
          <p:cNvSpPr txBox="1"/>
          <p:nvPr/>
        </p:nvSpPr>
        <p:spPr>
          <a:xfrm>
            <a:off x="5714559" y="1996719"/>
            <a:ext cx="757132" cy="2189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ctr">
              <a:spcAft>
                <a:spcPts val="400"/>
              </a:spcAft>
              <a:buClr>
                <a:schemeClr val="tx2"/>
              </a:buClr>
            </a:pPr>
            <a:r>
              <a:rPr lang="de-CH" sz="1600" dirty="0" smtClean="0">
                <a:solidFill>
                  <a:srgbClr val="FF0000"/>
                </a:solidFill>
              </a:rPr>
              <a:t>28</a:t>
            </a:r>
            <a:endParaRPr lang="de-CH" sz="1600" dirty="0">
              <a:solidFill>
                <a:srgbClr val="FF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714559" y="2266169"/>
            <a:ext cx="757132" cy="2189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ctr">
              <a:spcAft>
                <a:spcPts val="400"/>
              </a:spcAft>
              <a:buClr>
                <a:schemeClr val="tx2"/>
              </a:buClr>
            </a:pPr>
            <a:r>
              <a:rPr lang="de-CH" sz="1600" dirty="0" smtClean="0">
                <a:solidFill>
                  <a:srgbClr val="FF0000"/>
                </a:solidFill>
              </a:rPr>
              <a:t>20</a:t>
            </a:r>
            <a:endParaRPr lang="de-CH" sz="1600" dirty="0">
              <a:solidFill>
                <a:srgbClr val="FF000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734741" y="2266169"/>
            <a:ext cx="757132" cy="2189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ctr">
              <a:spcAft>
                <a:spcPts val="400"/>
              </a:spcAft>
              <a:buClr>
                <a:schemeClr val="tx2"/>
              </a:buClr>
            </a:pPr>
            <a:r>
              <a:rPr lang="de-CH" sz="1600" dirty="0" smtClean="0">
                <a:solidFill>
                  <a:srgbClr val="FF0000"/>
                </a:solidFill>
              </a:rPr>
              <a:t>55</a:t>
            </a:r>
            <a:endParaRPr lang="de-CH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ICD: An </a:t>
            </a:r>
            <a:r>
              <a:rPr lang="de-CH" sz="2400" dirty="0" err="1" smtClean="0"/>
              <a:t>Application</a:t>
            </a:r>
            <a:r>
              <a:rPr lang="de-CH" sz="2400" dirty="0" smtClean="0"/>
              <a:t/>
            </a:r>
            <a:br>
              <a:rPr lang="de-CH" sz="2400" dirty="0" smtClean="0"/>
            </a:br>
            <a:r>
              <a:rPr lang="de-CH" sz="2400" b="0" dirty="0" err="1" smtClean="0"/>
              <a:t>Process</a:t>
            </a:r>
            <a:r>
              <a:rPr lang="de-CH" sz="2400" b="0" dirty="0" smtClean="0"/>
              <a:t>, Data, </a:t>
            </a:r>
            <a:r>
              <a:rPr lang="de-CH" sz="2400" b="0" dirty="0" err="1" smtClean="0"/>
              <a:t>Assumptions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998730"/>
            <a:ext cx="8928670" cy="518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Model </a:t>
            </a:r>
            <a:r>
              <a:rPr lang="de-CH" dirty="0" err="1" smtClean="0"/>
              <a:t>implementation</a:t>
            </a:r>
            <a:r>
              <a:rPr lang="de-CH" dirty="0" smtClean="0"/>
              <a:t> </a:t>
            </a:r>
            <a:r>
              <a:rPr lang="de-CH" dirty="0" err="1" smtClean="0"/>
              <a:t>with</a:t>
            </a:r>
            <a:r>
              <a:rPr lang="de-CH" dirty="0" smtClean="0"/>
              <a:t> Frank Cuypers </a:t>
            </a:r>
            <a:r>
              <a:rPr lang="de-CH" dirty="0" err="1" smtClean="0"/>
              <a:t>and</a:t>
            </a:r>
            <a:r>
              <a:rPr lang="de-CH" dirty="0" smtClean="0"/>
              <a:t> Simone Dalessi, Prime Re Services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methodology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smtClean="0"/>
              <a:t>VBA-</a:t>
            </a:r>
            <a:r>
              <a:rPr lang="de-CH" dirty="0" err="1" smtClean="0"/>
              <a:t>based</a:t>
            </a:r>
            <a:r>
              <a:rPr lang="de-CH" dirty="0" smtClean="0"/>
              <a:t> Excel </a:t>
            </a:r>
            <a:r>
              <a:rPr lang="de-CH" dirty="0" err="1" smtClean="0"/>
              <a:t>template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testing</a:t>
            </a:r>
            <a:r>
              <a:rPr lang="de-CH" dirty="0" smtClean="0"/>
              <a:t> </a:t>
            </a:r>
            <a:r>
              <a:rPr lang="de-CH" dirty="0" err="1" smtClean="0"/>
              <a:t>loops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Data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assumptions</a:t>
            </a:r>
            <a:r>
              <a:rPr lang="de-CH" dirty="0" smtClean="0"/>
              <a:t> in </a:t>
            </a:r>
            <a:r>
              <a:rPr lang="de-CH" dirty="0" err="1" smtClean="0"/>
              <a:t>this</a:t>
            </a:r>
            <a:r>
              <a:rPr lang="de-CH" dirty="0" smtClean="0"/>
              <a:t> </a:t>
            </a:r>
            <a:r>
              <a:rPr lang="de-CH" dirty="0" err="1" smtClean="0"/>
              <a:t>presentation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input</a:t>
            </a:r>
            <a:r>
              <a:rPr lang="de-CH" dirty="0" smtClean="0"/>
              <a:t> </a:t>
            </a:r>
            <a:r>
              <a:rPr lang="de-CH" dirty="0" err="1" smtClean="0"/>
              <a:t>data</a:t>
            </a:r>
            <a:r>
              <a:rPr lang="de-CH" dirty="0" smtClean="0"/>
              <a:t>: large (0.2 – 1.0 MCHF)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mid-size</a:t>
            </a:r>
            <a:r>
              <a:rPr lang="de-CH" dirty="0" smtClean="0"/>
              <a:t> (0.1 – 0.2 MCHF) Swiss Mobiliar </a:t>
            </a:r>
            <a:r>
              <a:rPr lang="de-CH" dirty="0" err="1" smtClean="0"/>
              <a:t>motor</a:t>
            </a:r>
            <a:r>
              <a:rPr lang="de-CH" dirty="0" smtClean="0"/>
              <a:t> </a:t>
            </a:r>
            <a:r>
              <a:rPr lang="de-CH" dirty="0" err="1" smtClean="0"/>
              <a:t>liability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basis</a:t>
            </a:r>
            <a:r>
              <a:rPr lang="de-CH" dirty="0" smtClean="0"/>
              <a:t>: </a:t>
            </a:r>
            <a:r>
              <a:rPr lang="de-CH" dirty="0" err="1" smtClean="0"/>
              <a:t>paid</a:t>
            </a:r>
            <a:endParaRPr lang="de-CH" dirty="0" smtClean="0"/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method</a:t>
            </a:r>
            <a:r>
              <a:rPr lang="de-CH" dirty="0" smtClean="0"/>
              <a:t>: additive</a:t>
            </a:r>
          </a:p>
          <a:p>
            <a:pPr lvl="2">
              <a:buFont typeface="Arial" pitchFamily="34" charset="0"/>
              <a:buChar char="•"/>
            </a:pPr>
            <a:r>
              <a:rPr lang="de-CH" dirty="0" err="1" smtClean="0"/>
              <a:t>differences</a:t>
            </a:r>
            <a:r>
              <a:rPr lang="de-CH" dirty="0" smtClean="0"/>
              <a:t>: absolute</a:t>
            </a:r>
          </a:p>
          <a:p>
            <a:pPr lvl="2">
              <a:buFont typeface="Arial" pitchFamily="34" charset="0"/>
              <a:buChar char="•"/>
            </a:pPr>
            <a:r>
              <a:rPr lang="el-GR" i="1" dirty="0" smtClean="0">
                <a:latin typeface="Arial"/>
                <a:cs typeface="Arial"/>
              </a:rPr>
              <a:t>β</a:t>
            </a:r>
            <a:r>
              <a:rPr lang="de-CH" dirty="0" smtClean="0"/>
              <a:t> = -2, i.e. </a:t>
            </a:r>
            <a:r>
              <a:rPr lang="de-CH" i="1" dirty="0" err="1" smtClean="0"/>
              <a:t>Ĉ</a:t>
            </a:r>
            <a:r>
              <a:rPr lang="de-CH" i="1" baseline="-25000" dirty="0" err="1" smtClean="0"/>
              <a:t>i,k</a:t>
            </a:r>
            <a:r>
              <a:rPr lang="de-CH" i="1" baseline="-25000" dirty="0" smtClean="0"/>
              <a:t> </a:t>
            </a:r>
            <a:r>
              <a:rPr lang="de-CH" dirty="0" smtClean="0"/>
              <a:t> = </a:t>
            </a:r>
            <a:r>
              <a:rPr lang="el-GR" i="1" dirty="0" smtClean="0">
                <a:cs typeface="Arial"/>
              </a:rPr>
              <a:t>α</a:t>
            </a:r>
            <a:r>
              <a:rPr lang="de-CH" i="1" baseline="-25000" dirty="0" err="1" smtClean="0">
                <a:cs typeface="Arial"/>
              </a:rPr>
              <a:t>i,k</a:t>
            </a:r>
            <a:r>
              <a:rPr lang="de-CH" dirty="0" smtClean="0">
                <a:cs typeface="Arial"/>
              </a:rPr>
              <a:t> * </a:t>
            </a:r>
            <a:r>
              <a:rPr lang="el-GR" dirty="0" smtClean="0">
                <a:cs typeface="Arial"/>
              </a:rPr>
              <a:t>Σ</a:t>
            </a:r>
            <a:r>
              <a:rPr lang="de-CH" i="1" baseline="-25000" dirty="0" smtClean="0">
                <a:cs typeface="Arial"/>
              </a:rPr>
              <a:t>j: </a:t>
            </a:r>
            <a:r>
              <a:rPr lang="de-CH" baseline="-25000" dirty="0" smtClean="0"/>
              <a:t>AY(</a:t>
            </a:r>
            <a:r>
              <a:rPr lang="de-CH" i="1" baseline="-25000" dirty="0" smtClean="0"/>
              <a:t>j</a:t>
            </a:r>
            <a:r>
              <a:rPr lang="de-CH" baseline="-25000" dirty="0" smtClean="0"/>
              <a:t>) + </a:t>
            </a:r>
            <a:r>
              <a:rPr lang="de-CH" i="1" baseline="-25000" dirty="0" smtClean="0"/>
              <a:t>k</a:t>
            </a:r>
            <a:r>
              <a:rPr lang="de-CH" baseline="-25000" dirty="0" smtClean="0"/>
              <a:t> ≤ CY</a:t>
            </a:r>
            <a:r>
              <a:rPr lang="de-CH" dirty="0" smtClean="0">
                <a:cs typeface="Arial"/>
              </a:rPr>
              <a:t>((</a:t>
            </a:r>
            <a:r>
              <a:rPr lang="de-CH" i="1" dirty="0" err="1" smtClean="0"/>
              <a:t>D</a:t>
            </a:r>
            <a:r>
              <a:rPr lang="de-CH" i="1" baseline="-25000" dirty="0" err="1" smtClean="0"/>
              <a:t>i,j</a:t>
            </a:r>
            <a:r>
              <a:rPr lang="de-CH" dirty="0" smtClean="0">
                <a:cs typeface="Arial"/>
              </a:rPr>
              <a:t>)</a:t>
            </a:r>
            <a:r>
              <a:rPr lang="de-CH" baseline="30000" dirty="0" smtClean="0">
                <a:cs typeface="Arial"/>
              </a:rPr>
              <a:t>-2</a:t>
            </a:r>
            <a:r>
              <a:rPr lang="de-CH" dirty="0" smtClean="0"/>
              <a:t> * </a:t>
            </a:r>
            <a:r>
              <a:rPr lang="de-CH" i="1" dirty="0" err="1" smtClean="0"/>
              <a:t>C</a:t>
            </a:r>
            <a:r>
              <a:rPr lang="de-CH" i="1" baseline="-25000" dirty="0" err="1" smtClean="0"/>
              <a:t>j,k</a:t>
            </a:r>
            <a:r>
              <a:rPr lang="de-CH" dirty="0" smtClean="0"/>
              <a:t>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6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7541852" cy="702821"/>
          </a:xfrm>
        </p:spPr>
        <p:txBody>
          <a:bodyPr/>
          <a:lstStyle/>
          <a:p>
            <a:r>
              <a:rPr lang="de-CH" sz="2400" dirty="0" smtClean="0"/>
              <a:t>Mid-</a:t>
            </a:r>
            <a:r>
              <a:rPr lang="de-CH" sz="2400" dirty="0" err="1" smtClean="0"/>
              <a:t>size</a:t>
            </a:r>
            <a:r>
              <a:rPr lang="de-CH" sz="2400" dirty="0" smtClean="0"/>
              <a:t>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Actual</a:t>
            </a:r>
            <a:r>
              <a:rPr lang="de-CH" sz="2400" dirty="0" smtClean="0"/>
              <a:t> vs. </a:t>
            </a:r>
            <a:r>
              <a:rPr lang="de-CH" sz="2400" dirty="0" err="1" smtClean="0"/>
              <a:t>Expected</a:t>
            </a:r>
            <a:r>
              <a:rPr lang="de-CH" sz="2400" dirty="0" smtClean="0"/>
              <a:t>, CY 2014</a:t>
            </a:r>
            <a:br>
              <a:rPr lang="de-CH" sz="2400" dirty="0" smtClean="0"/>
            </a:br>
            <a:r>
              <a:rPr lang="de-CH" sz="2400" b="0" dirty="0" smtClean="0"/>
              <a:t>500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419110"/>
            <a:ext cx="8928670" cy="17643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Although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amounts</a:t>
            </a:r>
            <a:r>
              <a:rPr lang="de-CH" dirty="0" smtClean="0"/>
              <a:t> </a:t>
            </a:r>
            <a:r>
              <a:rPr lang="de-CH" dirty="0" err="1" smtClean="0"/>
              <a:t>vary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AY, </a:t>
            </a:r>
            <a:r>
              <a:rPr lang="de-CH" dirty="0" err="1" smtClean="0"/>
              <a:t>both</a:t>
            </a:r>
            <a:r>
              <a:rPr lang="de-CH" dirty="0" smtClean="0"/>
              <a:t> CL </a:t>
            </a:r>
            <a:r>
              <a:rPr lang="de-CH" dirty="0" err="1" smtClean="0"/>
              <a:t>and</a:t>
            </a:r>
            <a:r>
              <a:rPr lang="de-CH" dirty="0" smtClean="0"/>
              <a:t> ICD </a:t>
            </a:r>
            <a:r>
              <a:rPr lang="de-CH" dirty="0" err="1" smtClean="0"/>
              <a:t>estimates</a:t>
            </a:r>
            <a:r>
              <a:rPr lang="de-CH" dirty="0" smtClean="0"/>
              <a:t> </a:t>
            </a:r>
            <a:r>
              <a:rPr lang="de-CH" dirty="0" err="1" smtClean="0"/>
              <a:t>seem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quite</a:t>
            </a:r>
            <a:r>
              <a:rPr lang="de-CH" dirty="0" smtClean="0"/>
              <a:t> </a:t>
            </a:r>
            <a:r>
              <a:rPr lang="de-CH" dirty="0" err="1" smtClean="0"/>
              <a:t>accurate</a:t>
            </a:r>
            <a:endParaRPr lang="de-CH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7</a:t>
            </a:fld>
            <a:endParaRPr lang="de-CH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615" y="1178750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8" y="115888"/>
            <a:ext cx="6713822" cy="702821"/>
          </a:xfrm>
        </p:spPr>
        <p:txBody>
          <a:bodyPr/>
          <a:lstStyle/>
          <a:p>
            <a:r>
              <a:rPr lang="de-CH" sz="2400" dirty="0" smtClean="0"/>
              <a:t>Mid-</a:t>
            </a:r>
            <a:r>
              <a:rPr lang="de-CH" sz="2400" dirty="0" err="1" smtClean="0"/>
              <a:t>size</a:t>
            </a:r>
            <a:r>
              <a:rPr lang="de-CH" sz="2400" dirty="0" smtClean="0"/>
              <a:t>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Estimation</a:t>
            </a:r>
            <a:r>
              <a:rPr lang="de-CH" sz="2400" dirty="0" smtClean="0"/>
              <a:t> Error, CY 2014</a:t>
            </a:r>
            <a:br>
              <a:rPr lang="de-CH" sz="2400" dirty="0" smtClean="0"/>
            </a:br>
            <a:r>
              <a:rPr lang="de-CH" sz="2400" b="0" dirty="0" smtClean="0"/>
              <a:t>500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059070"/>
            <a:ext cx="8928670" cy="212443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smtClean="0"/>
              <a:t>Large </a:t>
            </a:r>
            <a:r>
              <a:rPr lang="de-CH" dirty="0" err="1" smtClean="0"/>
              <a:t>historical</a:t>
            </a:r>
            <a:r>
              <a:rPr lang="de-CH" dirty="0" smtClean="0"/>
              <a:t> </a:t>
            </a:r>
            <a:r>
              <a:rPr lang="de-CH" dirty="0" err="1" smtClean="0"/>
              <a:t>single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dirty="0" err="1" smtClean="0"/>
              <a:t>cause</a:t>
            </a:r>
            <a:r>
              <a:rPr lang="de-CH" dirty="0" smtClean="0"/>
              <a:t> </a:t>
            </a:r>
            <a:r>
              <a:rPr lang="de-CH" dirty="0" err="1" smtClean="0"/>
              <a:t>overestimation</a:t>
            </a:r>
            <a:r>
              <a:rPr lang="de-CH" dirty="0" smtClean="0"/>
              <a:t> in AYs 2002-2004</a:t>
            </a:r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ICD </a:t>
            </a:r>
            <a:r>
              <a:rPr lang="de-CH" dirty="0" err="1" smtClean="0"/>
              <a:t>outperforms</a:t>
            </a:r>
            <a:r>
              <a:rPr lang="de-CH" dirty="0" smtClean="0"/>
              <a:t> CL in </a:t>
            </a:r>
            <a:r>
              <a:rPr lang="de-CH" dirty="0" err="1" smtClean="0"/>
              <a:t>these</a:t>
            </a:r>
            <a:r>
              <a:rPr lang="de-CH" dirty="0" smtClean="0"/>
              <a:t> AYs </a:t>
            </a:r>
            <a:r>
              <a:rPr lang="de-CH" dirty="0" err="1" smtClean="0"/>
              <a:t>since</a:t>
            </a:r>
            <a:r>
              <a:rPr lang="de-CH" dirty="0" smtClean="0"/>
              <a:t> </a:t>
            </a:r>
            <a:r>
              <a:rPr lang="de-CH" dirty="0" err="1" smtClean="0"/>
              <a:t>it</a:t>
            </a:r>
            <a:r>
              <a:rPr lang="de-CH" dirty="0" smtClean="0"/>
              <a:t> </a:t>
            </a:r>
            <a:r>
              <a:rPr lang="de-CH" dirty="0" err="1" smtClean="0"/>
              <a:t>puts</a:t>
            </a:r>
            <a:r>
              <a:rPr lang="de-CH" dirty="0" smtClean="0"/>
              <a:t> </a:t>
            </a:r>
            <a:r>
              <a:rPr lang="de-CH" dirty="0" err="1" smtClean="0"/>
              <a:t>negligible</a:t>
            </a:r>
            <a:r>
              <a:rPr lang="de-CH" dirty="0" smtClean="0"/>
              <a:t> </a:t>
            </a:r>
            <a:r>
              <a:rPr lang="de-CH" dirty="0" err="1" smtClean="0"/>
              <a:t>weight</a:t>
            </a:r>
            <a:r>
              <a:rPr lang="de-CH" dirty="0" smtClean="0"/>
              <a:t> on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which</a:t>
            </a:r>
            <a:r>
              <a:rPr lang="de-CH" dirty="0" smtClean="0"/>
              <a:t> </a:t>
            </a:r>
            <a:r>
              <a:rPr lang="de-CH" dirty="0" err="1" smtClean="0"/>
              <a:t>these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r>
              <a:rPr lang="de-CH" dirty="0" smtClean="0"/>
              <a:t> </a:t>
            </a:r>
            <a:r>
              <a:rPr lang="de-CH" dirty="0" err="1" smtClean="0"/>
              <a:t>were</a:t>
            </a:r>
            <a:r>
              <a:rPr lang="de-CH" dirty="0" smtClean="0"/>
              <a:t> </a:t>
            </a:r>
            <a:r>
              <a:rPr lang="de-CH" dirty="0" err="1" smtClean="0"/>
              <a:t>made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Other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developments</a:t>
            </a:r>
            <a:r>
              <a:rPr lang="de-CH" dirty="0" smtClean="0"/>
              <a:t> </a:t>
            </a:r>
            <a:r>
              <a:rPr lang="de-CH" dirty="0" err="1" smtClean="0"/>
              <a:t>cause</a:t>
            </a:r>
            <a:r>
              <a:rPr lang="de-CH" dirty="0" smtClean="0"/>
              <a:t> </a:t>
            </a:r>
            <a:r>
              <a:rPr lang="de-CH" dirty="0" err="1" smtClean="0"/>
              <a:t>similar</a:t>
            </a:r>
            <a:r>
              <a:rPr lang="de-CH" dirty="0" smtClean="0"/>
              <a:t> </a:t>
            </a:r>
            <a:r>
              <a:rPr lang="de-CH" dirty="0" err="1" smtClean="0"/>
              <a:t>estimation</a:t>
            </a:r>
            <a:r>
              <a:rPr lang="de-CH" dirty="0" smtClean="0"/>
              <a:t> </a:t>
            </a:r>
            <a:r>
              <a:rPr lang="de-CH" dirty="0" err="1" smtClean="0"/>
              <a:t>errors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both</a:t>
            </a:r>
            <a:r>
              <a:rPr lang="de-CH" dirty="0" smtClean="0"/>
              <a:t> </a:t>
            </a:r>
            <a:r>
              <a:rPr lang="de-CH" dirty="0" err="1" smtClean="0"/>
              <a:t>methods</a:t>
            </a:r>
            <a:endParaRPr lang="de-CH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8</a:t>
            </a:fld>
            <a:endParaRPr lang="de-CH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605" y="1088740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487" y="115888"/>
            <a:ext cx="7451843" cy="702821"/>
          </a:xfrm>
        </p:spPr>
        <p:txBody>
          <a:bodyPr/>
          <a:lstStyle/>
          <a:p>
            <a:r>
              <a:rPr lang="de-CH" sz="2400" dirty="0" smtClean="0"/>
              <a:t>Mid-</a:t>
            </a:r>
            <a:r>
              <a:rPr lang="de-CH" sz="2400" dirty="0" err="1" smtClean="0"/>
              <a:t>size</a:t>
            </a:r>
            <a:r>
              <a:rPr lang="de-CH" sz="2400" dirty="0" smtClean="0"/>
              <a:t> </a:t>
            </a:r>
            <a:r>
              <a:rPr lang="de-CH" sz="2400" dirty="0" err="1" smtClean="0"/>
              <a:t>claims</a:t>
            </a:r>
            <a:r>
              <a:rPr lang="de-CH" sz="2400" dirty="0" smtClean="0"/>
              <a:t> – </a:t>
            </a:r>
            <a:r>
              <a:rPr lang="de-CH" sz="2400" dirty="0" err="1" smtClean="0"/>
              <a:t>Actual</a:t>
            </a:r>
            <a:r>
              <a:rPr lang="de-CH" sz="2400" dirty="0" smtClean="0"/>
              <a:t> vs. </a:t>
            </a:r>
            <a:r>
              <a:rPr lang="de-CH" sz="2400" dirty="0" err="1" smtClean="0"/>
              <a:t>Expected</a:t>
            </a:r>
            <a:r>
              <a:rPr lang="de-CH" sz="2400" dirty="0" smtClean="0"/>
              <a:t>, CY 2014</a:t>
            </a:r>
            <a:br>
              <a:rPr lang="de-CH" sz="2400" dirty="0" smtClean="0"/>
            </a:br>
            <a:r>
              <a:rPr lang="de-CH" sz="2400" b="0" dirty="0" smtClean="0"/>
              <a:t>60 </a:t>
            </a:r>
            <a:r>
              <a:rPr lang="de-CH" sz="2400" b="0" dirty="0" err="1" smtClean="0"/>
              <a:t>claims</a:t>
            </a:r>
            <a:endParaRPr lang="de-CH" sz="2400" b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348155" y="6489340"/>
            <a:ext cx="3375375" cy="225025"/>
          </a:xfrm>
        </p:spPr>
        <p:txBody>
          <a:bodyPr/>
          <a:lstStyle/>
          <a:p>
            <a:r>
              <a:rPr lang="de-CH" sz="800" smtClean="0"/>
              <a:t>Individual Claim Development - Bas Lodder, 09/03/2015</a:t>
            </a:r>
            <a:endParaRPr lang="de-DE" sz="800" dirty="0">
              <a:solidFill>
                <a:srgbClr val="808080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452500" y="4419110"/>
            <a:ext cx="8928670" cy="17643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CH" dirty="0" err="1" smtClean="0"/>
              <a:t>We</a:t>
            </a:r>
            <a:r>
              <a:rPr lang="de-CH" dirty="0" smtClean="0"/>
              <a:t> </a:t>
            </a:r>
            <a:r>
              <a:rPr lang="de-CH" dirty="0" err="1" smtClean="0"/>
              <a:t>randomly</a:t>
            </a:r>
            <a:r>
              <a:rPr lang="de-CH" dirty="0" smtClean="0"/>
              <a:t> </a:t>
            </a:r>
            <a:r>
              <a:rPr lang="de-CH" dirty="0" err="1" smtClean="0"/>
              <a:t>picked</a:t>
            </a:r>
            <a:r>
              <a:rPr lang="de-CH" dirty="0" smtClean="0"/>
              <a:t> 4 </a:t>
            </a:r>
            <a:r>
              <a:rPr lang="de-CH" dirty="0" err="1" smtClean="0"/>
              <a:t>claims</a:t>
            </a:r>
            <a:r>
              <a:rPr lang="de-CH" dirty="0" smtClean="0"/>
              <a:t> per AY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reduce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number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The </a:t>
            </a:r>
            <a:r>
              <a:rPr lang="de-CH" dirty="0" err="1" smtClean="0"/>
              <a:t>smaller</a:t>
            </a:r>
            <a:r>
              <a:rPr lang="de-CH" dirty="0" smtClean="0"/>
              <a:t> </a:t>
            </a:r>
            <a:r>
              <a:rPr lang="de-CH" dirty="0" err="1" smtClean="0"/>
              <a:t>number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</a:t>
            </a:r>
            <a:r>
              <a:rPr lang="de-CH" dirty="0" err="1" smtClean="0"/>
              <a:t>claims</a:t>
            </a:r>
            <a:r>
              <a:rPr lang="de-CH" dirty="0" smtClean="0"/>
              <a:t> </a:t>
            </a:r>
            <a:r>
              <a:rPr lang="de-CH" dirty="0" err="1" smtClean="0"/>
              <a:t>causes</a:t>
            </a:r>
            <a:r>
              <a:rPr lang="de-CH" dirty="0" smtClean="0"/>
              <a:t> </a:t>
            </a:r>
            <a:r>
              <a:rPr lang="de-CH" dirty="0" err="1" smtClean="0"/>
              <a:t>shocks</a:t>
            </a:r>
            <a:r>
              <a:rPr lang="de-CH" dirty="0" smtClean="0"/>
              <a:t> in </a:t>
            </a:r>
            <a:r>
              <a:rPr lang="de-CH" dirty="0" err="1" smtClean="0"/>
              <a:t>claim</a:t>
            </a:r>
            <a:r>
              <a:rPr lang="de-CH" dirty="0" smtClean="0"/>
              <a:t> </a:t>
            </a:r>
            <a:r>
              <a:rPr lang="de-CH" dirty="0" err="1" smtClean="0"/>
              <a:t>payments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r>
              <a:rPr lang="de-CH" dirty="0" smtClean="0"/>
              <a:t>The </a:t>
            </a:r>
            <a:r>
              <a:rPr lang="de-CH" dirty="0" err="1" smtClean="0"/>
              <a:t>shock</a:t>
            </a:r>
            <a:r>
              <a:rPr lang="de-CH" dirty="0" smtClean="0"/>
              <a:t> in AY 2004 was </a:t>
            </a:r>
            <a:r>
              <a:rPr lang="de-CH" dirty="0" err="1" smtClean="0"/>
              <a:t>known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CY 2011,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one</a:t>
            </a:r>
            <a:r>
              <a:rPr lang="de-CH" dirty="0" smtClean="0"/>
              <a:t> in AY 2008 </a:t>
            </a:r>
            <a:r>
              <a:rPr lang="de-CH" dirty="0" err="1" smtClean="0"/>
              <a:t>came</a:t>
            </a:r>
            <a:r>
              <a:rPr lang="de-CH" dirty="0" smtClean="0"/>
              <a:t> </a:t>
            </a:r>
            <a:r>
              <a:rPr lang="de-CH" dirty="0" err="1" smtClean="0"/>
              <a:t>later</a:t>
            </a:r>
            <a:endParaRPr lang="de-CH" dirty="0" smtClean="0"/>
          </a:p>
          <a:p>
            <a:pPr>
              <a:buFont typeface="Arial" pitchFamily="34" charset="0"/>
              <a:buChar char="•"/>
            </a:pPr>
            <a:endParaRPr lang="de-CH" sz="2000" dirty="0" smtClean="0"/>
          </a:p>
          <a:p>
            <a:pPr>
              <a:buFont typeface="Arial" pitchFamily="34" charset="0"/>
              <a:buChar char="•"/>
            </a:pPr>
            <a:endParaRPr lang="de-CH" sz="2000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0F43-4C24-4584-ADC8-08CFC77D2B3B}" type="slidenum">
              <a:rPr lang="de-CH" smtClean="0"/>
              <a:pPr/>
              <a:t>9</a:t>
            </a:fld>
            <a:endParaRPr lang="de-CH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600" y="1088740"/>
            <a:ext cx="69151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wissMobiliar">
  <a:themeElements>
    <a:clrScheme name="Mobiliar Colours 01">
      <a:dk1>
        <a:sysClr val="windowText" lastClr="000000"/>
      </a:dk1>
      <a:lt1>
        <a:sysClr val="window" lastClr="FFFFFF"/>
      </a:lt1>
      <a:dk2>
        <a:srgbClr val="DA2324"/>
      </a:dk2>
      <a:lt2>
        <a:srgbClr val="85827A"/>
      </a:lt2>
      <a:accent1>
        <a:srgbClr val="DA2324"/>
      </a:accent1>
      <a:accent2>
        <a:srgbClr val="C2C1BD"/>
      </a:accent2>
      <a:accent3>
        <a:srgbClr val="860C0D"/>
      </a:accent3>
      <a:accent4>
        <a:srgbClr val="E0CF9C"/>
      </a:accent4>
      <a:accent5>
        <a:srgbClr val="783192"/>
      </a:accent5>
      <a:accent6>
        <a:srgbClr val="85827A"/>
      </a:accent6>
      <a:hlink>
        <a:srgbClr val="85827A"/>
      </a:hlink>
      <a:folHlink>
        <a:srgbClr val="85827A"/>
      </a:folHlink>
    </a:clrScheme>
    <a:fontScheme name="Arial-Font">
      <a:majorFont>
        <a:latin typeface="Arial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biliar-Effect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30000"/>
              </a:schemeClr>
            </a:gs>
            <a:gs pos="80000">
              <a:schemeClr val="phClr">
                <a:tint val="100000"/>
                <a:shade val="90000"/>
                <a:alpha val="100000"/>
                <a:satMod val="130000"/>
              </a:schemeClr>
            </a:gs>
            <a:gs pos="100000">
              <a:schemeClr val="phClr">
                <a:tint val="100000"/>
                <a:shade val="100000"/>
                <a:alpha val="100000"/>
                <a:satMod val="130000"/>
              </a:schemeClr>
            </a:gs>
          </a:gsLst>
          <a:lin ang="16200000" scaled="1"/>
        </a:gradFill>
      </a:fillStyleLst>
      <a:lnStyleLst>
        <a:ln w="6350" cap="flat" cmpd="sng" algn="ctr">
          <a:solidFill>
            <a:schemeClr val="phClr">
              <a:satMod val="150000"/>
            </a:schemeClr>
          </a:solidFill>
          <a:prstDash val="solid"/>
        </a:ln>
        <a:ln w="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100000"/>
                <a:alpha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alpha val="100000"/>
                <a:satMod val="20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19050">
          <a:solidFill>
            <a:schemeClr val="bg2"/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85750" indent="-285750">
          <a:spcAft>
            <a:spcPts val="400"/>
          </a:spcAft>
          <a:buClr>
            <a:schemeClr val="tx2"/>
          </a:buClr>
          <a:buFont typeface="Wingdings" panose="05000000000000000000" pitchFamily="2" charset="2"/>
          <a:buChar char="§"/>
          <a:defRPr dirty="0"/>
        </a:defPPr>
      </a:lstStyle>
    </a:txDef>
  </a:objectDefaults>
  <a:extraClrSchemeLst>
    <a:extraClrScheme>
      <a:clrScheme name="Mobiliar Colours 01">
        <a:dk1>
          <a:sysClr val="windowText" lastClr="000000"/>
        </a:dk1>
        <a:lt1>
          <a:sysClr val="window" lastClr="FFFFFF"/>
        </a:lt1>
        <a:dk2>
          <a:srgbClr val="DA2324"/>
        </a:dk2>
        <a:lt2>
          <a:srgbClr val="85827A"/>
        </a:lt2>
        <a:accent1>
          <a:srgbClr val="DA2324"/>
        </a:accent1>
        <a:accent2>
          <a:srgbClr val="C2C1BD"/>
        </a:accent2>
        <a:accent3>
          <a:srgbClr val="860C0D"/>
        </a:accent3>
        <a:accent4>
          <a:srgbClr val="E0CF9C"/>
        </a:accent4>
        <a:accent5>
          <a:srgbClr val="783192"/>
        </a:accent5>
        <a:accent6>
          <a:srgbClr val="85827A"/>
        </a:accent6>
        <a:hlink>
          <a:srgbClr val="85827A"/>
        </a:hlink>
        <a:folHlink>
          <a:srgbClr val="8582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biliar Colours 02">
        <a:dk1>
          <a:srgbClr val="000000"/>
        </a:dk1>
        <a:lt1>
          <a:srgbClr val="FFFFFF"/>
        </a:lt1>
        <a:dk2>
          <a:srgbClr val="DA2324"/>
        </a:dk2>
        <a:lt2>
          <a:srgbClr val="85827A"/>
        </a:lt2>
        <a:accent1>
          <a:srgbClr val="DA2324"/>
        </a:accent1>
        <a:accent2>
          <a:srgbClr val="E0CF9C"/>
        </a:accent2>
        <a:accent3>
          <a:srgbClr val="975F03"/>
        </a:accent3>
        <a:accent4>
          <a:srgbClr val="C2C1BD"/>
        </a:accent4>
        <a:accent5>
          <a:srgbClr val="860C0D"/>
        </a:accent5>
        <a:accent6>
          <a:srgbClr val="FAA61A"/>
        </a:accent6>
        <a:hlink>
          <a:srgbClr val="85827A"/>
        </a:hlink>
        <a:folHlink>
          <a:srgbClr val="8582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biliar Colours 03">
        <a:dk1>
          <a:srgbClr val="000000"/>
        </a:dk1>
        <a:lt1>
          <a:srgbClr val="FFFFFF"/>
        </a:lt1>
        <a:dk2>
          <a:srgbClr val="DA2324"/>
        </a:dk2>
        <a:lt2>
          <a:srgbClr val="85827A"/>
        </a:lt2>
        <a:accent1>
          <a:srgbClr val="DA2324"/>
        </a:accent1>
        <a:accent2>
          <a:srgbClr val="860C0B"/>
        </a:accent2>
        <a:accent3>
          <a:srgbClr val="FAA61A"/>
        </a:accent3>
        <a:accent4>
          <a:srgbClr val="975F03"/>
        </a:accent4>
        <a:accent5>
          <a:srgbClr val="B89D38"/>
        </a:accent5>
        <a:accent6>
          <a:srgbClr val="85827A"/>
        </a:accent6>
        <a:hlink>
          <a:srgbClr val="85827A"/>
        </a:hlink>
        <a:folHlink>
          <a:srgbClr val="8582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biliar Colours 04">
        <a:dk1>
          <a:srgbClr val="000000"/>
        </a:dk1>
        <a:lt1>
          <a:srgbClr val="FFFFFF"/>
        </a:lt1>
        <a:dk2>
          <a:srgbClr val="DA2324"/>
        </a:dk2>
        <a:lt2>
          <a:srgbClr val="85827A"/>
        </a:lt2>
        <a:accent1>
          <a:srgbClr val="0095D4"/>
        </a:accent1>
        <a:accent2>
          <a:srgbClr val="005374"/>
        </a:accent2>
        <a:accent3>
          <a:srgbClr val="AA86BD"/>
        </a:accent3>
        <a:accent4>
          <a:srgbClr val="5D2685"/>
        </a:accent4>
        <a:accent5>
          <a:srgbClr val="3AB65B"/>
        </a:accent5>
        <a:accent6>
          <a:srgbClr val="85827A"/>
        </a:accent6>
        <a:hlink>
          <a:srgbClr val="85827A"/>
        </a:hlink>
        <a:folHlink>
          <a:srgbClr val="8582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RGB: 230/228/220">
      <a:srgbClr val="E6E4DC"/>
    </a:custClr>
    <a:custClr name="RGB: 245/236/210">
      <a:srgbClr val="F5ECD2"/>
    </a:custClr>
    <a:custClr name="RGB: 255/227/176">
      <a:srgbClr val="FFE3B0"/>
    </a:custClr>
    <a:custClr name="RGB: 255/225/225">
      <a:srgbClr val="FFE1E1"/>
    </a:custClr>
    <a:custClr name="RGB: 204/182/215">
      <a:srgbClr val="CCB6D7"/>
    </a:custClr>
    <a:custClr name="RGB: 157/223/241">
      <a:srgbClr val="9DDFF1"/>
    </a:custClr>
    <a:custClr name="RGB: 200/229/194">
      <a:srgbClr val="C8E5C2"/>
    </a:custClr>
    <a:custClr name="-">
      <a:srgbClr val="FFFFFF"/>
    </a:custClr>
    <a:custClr name="-">
      <a:srgbClr val="FFFFFF"/>
    </a:custClr>
    <a:custClr name="-">
      <a:srgbClr val="FFFFFF"/>
    </a:custClr>
    <a:custClr name="RGB: 194/193/189">
      <a:srgbClr val="C2C1BD"/>
    </a:custClr>
    <a:custClr name="RGB: 224/207/156">
      <a:srgbClr val="E0CF9C"/>
    </a:custClr>
    <a:custClr name="RGB: 255/208/123">
      <a:srgbClr val="FFD07B"/>
    </a:custClr>
    <a:custClr name="RGB: 255/140/120">
      <a:srgbClr val="FF8C78"/>
    </a:custClr>
    <a:custClr name="RGB: 170/134/189">
      <a:srgbClr val="AA86BD"/>
    </a:custClr>
    <a:custClr name="RGB: 92/202/232">
      <a:srgbClr val="5CCAE8"/>
    </a:custClr>
    <a:custClr name="RGB: 163/211/154">
      <a:srgbClr val="A3D39A"/>
    </a:custClr>
    <a:custClr name="-">
      <a:srgbClr val="FFFFFF"/>
    </a:custClr>
    <a:custClr name="-">
      <a:srgbClr val="FFFFFF"/>
    </a:custClr>
    <a:custClr name="-">
      <a:srgbClr val="FFFFFF"/>
    </a:custClr>
    <a:custClr name="RGB: 133/130/122">
      <a:srgbClr val="85827A"/>
    </a:custClr>
    <a:custClr name="RGB: 184/157/56">
      <a:srgbClr val="B89D38"/>
    </a:custClr>
    <a:custClr name="RGB: 250/166/26">
      <a:srgbClr val="FAA61A"/>
    </a:custClr>
    <a:custClr name="RGB: 218/ 35/ 36">
      <a:srgbClr val="DA2324"/>
    </a:custClr>
    <a:custClr name="RGB: 120/49/146">
      <a:srgbClr val="783192"/>
    </a:custClr>
    <a:custClr name="RGB: 0/149/212">
      <a:srgbClr val="0095D4"/>
    </a:custClr>
    <a:custClr name="RGB: 58/182/91">
      <a:srgbClr val="3AB65B"/>
    </a:custClr>
    <a:custClr name="-">
      <a:srgbClr val="FFFFFF"/>
    </a:custClr>
    <a:custClr name="-">
      <a:srgbClr val="FFFFFF"/>
    </a:custClr>
    <a:custClr name="-">
      <a:srgbClr val="FFFFFF"/>
    </a:custClr>
    <a:custClr name="RGB: 102/101/90">
      <a:srgbClr val="66655A"/>
    </a:custClr>
    <a:custClr name="RGB: 110/87/0">
      <a:srgbClr val="6E5700"/>
    </a:custClr>
    <a:custClr name="RGB: 151/95/3">
      <a:srgbClr val="975F03"/>
    </a:custClr>
    <a:custClr name="RGB: 134/12/13">
      <a:srgbClr val="860C0D"/>
    </a:custClr>
    <a:custClr name="RGB: 93/38/133">
      <a:srgbClr val="5D2685"/>
    </a:custClr>
    <a:custClr name="RGB: 0/83/116">
      <a:srgbClr val="005374"/>
    </a:custClr>
    <a:custClr name="RGB: 17/155/74">
      <a:srgbClr val="119B4A"/>
    </a:custClr>
    <a:custClr name="-">
      <a:srgbClr val="FFFFFF"/>
    </a:custClr>
    <a:custClr name="-">
      <a:srgbClr val="FFFFFF"/>
    </a:custClr>
    <a:custClr name="-">
      <a:srgbClr val="FFFFFF"/>
    </a:custClr>
  </a:custClr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SwissMobiliar</Template>
  <TotalTime>0</TotalTime>
  <Words>1427</Words>
  <Application>Microsoft Office PowerPoint</Application>
  <PresentationFormat>A4 Paper (210x297 mm)</PresentationFormat>
  <Paragraphs>185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SwissMobiliar</vt:lpstr>
      <vt:lpstr>Individual Claim Development An Application</vt:lpstr>
      <vt:lpstr>Chain Ladder Based Methods Limitations</vt:lpstr>
      <vt:lpstr>Alternative Claim Reserving Methods Individual Claim Development</vt:lpstr>
      <vt:lpstr>Deterministic Individual Claims Development (ICD) Methodology</vt:lpstr>
      <vt:lpstr>Deterministic Individual Claims Development (ICD) Example</vt:lpstr>
      <vt:lpstr>ICD: An Application Process, Data, Assumptions</vt:lpstr>
      <vt:lpstr>Mid-size claims – Actual vs. Expected, CY 2014 500 claims</vt:lpstr>
      <vt:lpstr>Mid-size claims – Estimation Error, CY 2014 500 claims</vt:lpstr>
      <vt:lpstr>Mid-size claims – Actual vs. Expected, CY 2014 60 claims</vt:lpstr>
      <vt:lpstr>Mid-size claims – Estimation Error, CY 2014  60 claims</vt:lpstr>
      <vt:lpstr>Large claims – Actual vs. Expected, CY 2014 1‘600 claims</vt:lpstr>
      <vt:lpstr>Large claims – Estimation Error, CY 2014 1‘600 claims</vt:lpstr>
      <vt:lpstr>Large claims – Actual vs. Expected, CY 2014 60 claims</vt:lpstr>
      <vt:lpstr>Large claims – Estimation Error, CY 2014 60 claims</vt:lpstr>
      <vt:lpstr>ICD: An Application Conclusions</vt:lpstr>
      <vt:lpstr>Micro-Level Reserving Why (not)?</vt:lpstr>
      <vt:lpstr>ICD: An Application Further questions</vt:lpstr>
      <vt:lpstr>Dessert: Personal Liability (0.1 MCHF – 5 MCHF) Incurred data (300 claims)</vt:lpstr>
    </vt:vector>
  </TitlesOfParts>
  <Company>3001 Bern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GSG.NT</dc:title>
  <dc:creator>u109707</dc:creator>
  <cp:lastModifiedBy>Holger Walz</cp:lastModifiedBy>
  <cp:revision>2217</cp:revision>
  <dcterms:created xsi:type="dcterms:W3CDTF">2010-07-22T06:39:20Z</dcterms:created>
  <dcterms:modified xsi:type="dcterms:W3CDTF">2015-03-12T13:05:07Z</dcterms:modified>
</cp:coreProperties>
</file>